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341" r:id="rId3"/>
    <p:sldId id="342" r:id="rId4"/>
    <p:sldId id="343" r:id="rId5"/>
    <p:sldId id="300" r:id="rId6"/>
    <p:sldId id="299" r:id="rId7"/>
    <p:sldId id="301" r:id="rId8"/>
    <p:sldId id="348" r:id="rId9"/>
    <p:sldId id="325" r:id="rId10"/>
    <p:sldId id="340" r:id="rId11"/>
    <p:sldId id="326" r:id="rId12"/>
    <p:sldId id="346" r:id="rId13"/>
    <p:sldId id="344" r:id="rId14"/>
    <p:sldId id="277" r:id="rId15"/>
    <p:sldId id="328" r:id="rId16"/>
    <p:sldId id="303" r:id="rId17"/>
    <p:sldId id="330" r:id="rId18"/>
    <p:sldId id="324" r:id="rId19"/>
    <p:sldId id="331" r:id="rId20"/>
    <p:sldId id="307" r:id="rId21"/>
    <p:sldId id="308" r:id="rId22"/>
    <p:sldId id="309" r:id="rId23"/>
    <p:sldId id="310" r:id="rId24"/>
    <p:sldId id="333" r:id="rId25"/>
    <p:sldId id="311" r:id="rId26"/>
    <p:sldId id="312" r:id="rId27"/>
    <p:sldId id="334" r:id="rId28"/>
    <p:sldId id="315" r:id="rId29"/>
    <p:sldId id="316" r:id="rId30"/>
    <p:sldId id="336" r:id="rId31"/>
    <p:sldId id="347" r:id="rId32"/>
    <p:sldId id="338" r:id="rId33"/>
    <p:sldId id="332" r:id="rId34"/>
    <p:sldId id="329" r:id="rId35"/>
    <p:sldId id="321" r:id="rId36"/>
    <p:sldId id="345" r:id="rId37"/>
    <p:sldId id="322" r:id="rId38"/>
    <p:sldId id="298" r:id="rId39"/>
  </p:sldIdLst>
  <p:sldSz cx="12192000" cy="6858000"/>
  <p:notesSz cx="6858000" cy="9144000"/>
  <p:defaultTextStyle>
    <a:defPPr rtl="0">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ster" initials="T"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テーマ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65" autoAdjust="0"/>
    <p:restoredTop sz="46864" autoAdjust="0"/>
  </p:normalViewPr>
  <p:slideViewPr>
    <p:cSldViewPr snapToGrid="0">
      <p:cViewPr varScale="1">
        <p:scale>
          <a:sx n="28" d="100"/>
          <a:sy n="28" d="100"/>
        </p:scale>
        <p:origin x="1692" y="32"/>
      </p:cViewPr>
      <p:guideLst>
        <p:guide orient="horz" pos="2160"/>
        <p:guide pos="3840"/>
      </p:guideLst>
    </p:cSldViewPr>
  </p:slideViewPr>
  <p:notesTextViewPr>
    <p:cViewPr>
      <p:scale>
        <a:sx n="125" d="100"/>
        <a:sy n="125" d="100"/>
      </p:scale>
      <p:origin x="0" y="0"/>
    </p:cViewPr>
  </p:notesTextViewPr>
  <p:notesViewPr>
    <p:cSldViewPr snapToGrid="0">
      <p:cViewPr varScale="1">
        <p:scale>
          <a:sx n="84" d="100"/>
          <a:sy n="84" d="100"/>
        </p:scale>
        <p:origin x="340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A05B20-2837-374E-A076-BFEF3075AC21}" type="doc">
      <dgm:prSet loTypeId="urn:microsoft.com/office/officeart/2005/8/layout/vProcess5" loCatId="" qsTypeId="urn:microsoft.com/office/officeart/2005/8/quickstyle/simple1" qsCatId="simple" csTypeId="urn:microsoft.com/office/officeart/2005/8/colors/accent1_1" csCatId="accent1" phldr="1"/>
      <dgm:spPr/>
      <dgm:t>
        <a:bodyPr/>
        <a:lstStyle/>
        <a:p>
          <a:endParaRPr kumimoji="1" lang="ja-JP" altLang="en-US"/>
        </a:p>
      </dgm:t>
    </dgm:pt>
    <dgm:pt modelId="{4AC4A266-082B-FD49-92EF-9D51585F3FFC}">
      <dgm:prSet phldrT="[テキスト]"/>
      <dgm:spPr/>
      <dgm:t>
        <a:bodyPr/>
        <a:lstStyle/>
        <a:p>
          <a:r>
            <a:rPr kumimoji="1" lang="en-US" altLang="ja-JP" dirty="0">
              <a:solidFill>
                <a:srgbClr val="000000"/>
              </a:solidFill>
              <a:latin typeface="メイリオ"/>
              <a:ea typeface="メイリオ"/>
              <a:cs typeface="メイリオ"/>
            </a:rPr>
            <a:t>24</a:t>
          </a:r>
          <a:r>
            <a:rPr kumimoji="1" lang="ja-JP" altLang="en-US" dirty="0">
              <a:solidFill>
                <a:srgbClr val="000000"/>
              </a:solidFill>
              <a:latin typeface="メイリオ"/>
              <a:ea typeface="メイリオ"/>
              <a:cs typeface="メイリオ"/>
            </a:rPr>
            <a:t>点　アルコール依存症患者の平均点</a:t>
          </a:r>
        </a:p>
      </dgm:t>
    </dgm:pt>
    <dgm:pt modelId="{AD0974AC-E1D6-BA4A-BE8B-9FAFF782223B}" type="parTrans" cxnId="{345F0CA7-C75B-2F45-9797-D6434A2D0C0A}">
      <dgm:prSet/>
      <dgm:spPr/>
      <dgm:t>
        <a:bodyPr/>
        <a:lstStyle/>
        <a:p>
          <a:endParaRPr kumimoji="1" lang="ja-JP" altLang="en-US">
            <a:solidFill>
              <a:schemeClr val="tx1"/>
            </a:solidFill>
          </a:endParaRPr>
        </a:p>
      </dgm:t>
    </dgm:pt>
    <dgm:pt modelId="{77AA5F28-37C4-DB44-9E08-2E073C9456D7}" type="sibTrans" cxnId="{345F0CA7-C75B-2F45-9797-D6434A2D0C0A}">
      <dgm:prSet/>
      <dgm:spPr>
        <a:solidFill>
          <a:schemeClr val="accent1">
            <a:alpha val="90000"/>
          </a:schemeClr>
        </a:solidFill>
      </dgm:spPr>
      <dgm:t>
        <a:bodyPr/>
        <a:lstStyle/>
        <a:p>
          <a:endParaRPr kumimoji="1" lang="ja-JP" altLang="en-US">
            <a:solidFill>
              <a:schemeClr val="tx1"/>
            </a:solidFill>
          </a:endParaRPr>
        </a:p>
      </dgm:t>
    </dgm:pt>
    <dgm:pt modelId="{EDE40BF4-149F-5642-BB5C-89F28CB2E2EC}">
      <dgm:prSet phldrT="[テキスト]"/>
      <dgm:spPr/>
      <dgm:t>
        <a:bodyPr/>
        <a:lstStyle/>
        <a:p>
          <a:r>
            <a:rPr kumimoji="1" lang="en-US" altLang="ja-JP" dirty="0">
              <a:solidFill>
                <a:srgbClr val="000000"/>
              </a:solidFill>
              <a:latin typeface="メイリオ"/>
              <a:ea typeface="メイリオ"/>
              <a:cs typeface="メイリオ"/>
            </a:rPr>
            <a:t>20</a:t>
          </a:r>
          <a:r>
            <a:rPr kumimoji="1" lang="ja-JP" altLang="en-US" dirty="0">
              <a:solidFill>
                <a:srgbClr val="000000"/>
              </a:solidFill>
              <a:latin typeface="メイリオ"/>
              <a:ea typeface="メイリオ"/>
              <a:cs typeface="メイリオ"/>
            </a:rPr>
            <a:t>点　アルコール依存症を疑う</a:t>
          </a:r>
        </a:p>
      </dgm:t>
    </dgm:pt>
    <dgm:pt modelId="{3EB12C60-E8BA-054F-9242-8DE6BA9F4830}" type="parTrans" cxnId="{2196A6B8-1999-C142-A930-1CDBCAB664FD}">
      <dgm:prSet/>
      <dgm:spPr/>
      <dgm:t>
        <a:bodyPr/>
        <a:lstStyle/>
        <a:p>
          <a:endParaRPr kumimoji="1" lang="ja-JP" altLang="en-US">
            <a:solidFill>
              <a:schemeClr val="tx1"/>
            </a:solidFill>
          </a:endParaRPr>
        </a:p>
      </dgm:t>
    </dgm:pt>
    <dgm:pt modelId="{85AC960C-5DE2-834A-8DB1-D51523475DAC}" type="sibTrans" cxnId="{2196A6B8-1999-C142-A930-1CDBCAB664FD}">
      <dgm:prSet/>
      <dgm:spPr>
        <a:solidFill>
          <a:schemeClr val="accent1">
            <a:alpha val="90000"/>
          </a:schemeClr>
        </a:solidFill>
      </dgm:spPr>
      <dgm:t>
        <a:bodyPr/>
        <a:lstStyle/>
        <a:p>
          <a:endParaRPr kumimoji="1" lang="ja-JP" altLang="en-US">
            <a:solidFill>
              <a:schemeClr val="tx1"/>
            </a:solidFill>
          </a:endParaRPr>
        </a:p>
      </dgm:t>
    </dgm:pt>
    <dgm:pt modelId="{5957AB1C-4FBE-AA42-BEB0-DFC3DF7417C7}">
      <dgm:prSet phldrT="[テキスト]"/>
      <dgm:spPr/>
      <dgm:t>
        <a:bodyPr/>
        <a:lstStyle/>
        <a:p>
          <a:r>
            <a:rPr kumimoji="1" lang="en-US" altLang="ja-JP" dirty="0">
              <a:solidFill>
                <a:srgbClr val="000000"/>
              </a:solidFill>
              <a:latin typeface="メイリオ"/>
              <a:ea typeface="メイリオ"/>
              <a:cs typeface="メイリオ"/>
            </a:rPr>
            <a:t>15</a:t>
          </a:r>
          <a:r>
            <a:rPr kumimoji="1" lang="ja-JP" altLang="en-US" dirty="0">
              <a:solidFill>
                <a:srgbClr val="000000"/>
              </a:solidFill>
              <a:latin typeface="メイリオ"/>
              <a:ea typeface="メイリオ"/>
              <a:cs typeface="メイリオ"/>
            </a:rPr>
            <a:t>点　アルコール性肝障害患者の平均点</a:t>
          </a:r>
        </a:p>
      </dgm:t>
    </dgm:pt>
    <dgm:pt modelId="{679C6165-467F-8148-AE98-21C02CFFD97A}" type="parTrans" cxnId="{846A8F3C-9968-AF4C-AB1A-88F22BE51F7B}">
      <dgm:prSet/>
      <dgm:spPr/>
      <dgm:t>
        <a:bodyPr/>
        <a:lstStyle/>
        <a:p>
          <a:endParaRPr kumimoji="1" lang="ja-JP" altLang="en-US">
            <a:solidFill>
              <a:schemeClr val="tx1"/>
            </a:solidFill>
          </a:endParaRPr>
        </a:p>
      </dgm:t>
    </dgm:pt>
    <dgm:pt modelId="{522A7BBA-9076-AB44-93B3-B01C5EF5FC7A}" type="sibTrans" cxnId="{846A8F3C-9968-AF4C-AB1A-88F22BE51F7B}">
      <dgm:prSet/>
      <dgm:spPr>
        <a:solidFill>
          <a:schemeClr val="accent1">
            <a:alpha val="90000"/>
          </a:schemeClr>
        </a:solidFill>
      </dgm:spPr>
      <dgm:t>
        <a:bodyPr/>
        <a:lstStyle/>
        <a:p>
          <a:endParaRPr kumimoji="1" lang="ja-JP" altLang="en-US">
            <a:solidFill>
              <a:schemeClr val="tx1"/>
            </a:solidFill>
          </a:endParaRPr>
        </a:p>
      </dgm:t>
    </dgm:pt>
    <dgm:pt modelId="{BB428390-69FC-E44C-BCCC-45FA6285AB8D}">
      <dgm:prSet phldrT="[テキスト]"/>
      <dgm:spPr/>
      <dgm:t>
        <a:bodyPr/>
        <a:lstStyle/>
        <a:p>
          <a:endParaRPr kumimoji="1" lang="ja-JP" altLang="en-US">
            <a:solidFill>
              <a:schemeClr val="tx1"/>
            </a:solidFill>
          </a:endParaRPr>
        </a:p>
      </dgm:t>
    </dgm:pt>
    <dgm:pt modelId="{11A401FC-FA82-EF44-84FC-58C1AC389DE9}" type="parTrans" cxnId="{CDAFFC0F-5C98-194D-9418-E5C9B16C3418}">
      <dgm:prSet/>
      <dgm:spPr/>
      <dgm:t>
        <a:bodyPr/>
        <a:lstStyle/>
        <a:p>
          <a:endParaRPr kumimoji="1" lang="ja-JP" altLang="en-US">
            <a:solidFill>
              <a:schemeClr val="tx1"/>
            </a:solidFill>
          </a:endParaRPr>
        </a:p>
      </dgm:t>
    </dgm:pt>
    <dgm:pt modelId="{D01321FC-1DC9-BD41-AD22-F9C6D23060D7}" type="sibTrans" cxnId="{CDAFFC0F-5C98-194D-9418-E5C9B16C3418}">
      <dgm:prSet/>
      <dgm:spPr/>
      <dgm:t>
        <a:bodyPr/>
        <a:lstStyle/>
        <a:p>
          <a:endParaRPr kumimoji="1" lang="ja-JP" altLang="en-US">
            <a:solidFill>
              <a:schemeClr val="tx1"/>
            </a:solidFill>
          </a:endParaRPr>
        </a:p>
      </dgm:t>
    </dgm:pt>
    <dgm:pt modelId="{39656AB9-F272-8F4C-B7A4-A1830E1AE31A}">
      <dgm:prSet phldrT="[テキスト]"/>
      <dgm:spPr/>
      <dgm:t>
        <a:bodyPr/>
        <a:lstStyle/>
        <a:p>
          <a:r>
            <a:rPr kumimoji="1" lang="en-US" altLang="ja-JP" dirty="0">
              <a:solidFill>
                <a:srgbClr val="000000"/>
              </a:solidFill>
              <a:latin typeface="メイリオ"/>
              <a:ea typeface="メイリオ"/>
              <a:cs typeface="メイリオ"/>
            </a:rPr>
            <a:t>14</a:t>
          </a:r>
          <a:r>
            <a:rPr kumimoji="1" lang="ja-JP" altLang="en-US" dirty="0">
              <a:solidFill>
                <a:srgbClr val="000000"/>
              </a:solidFill>
              <a:latin typeface="メイリオ"/>
              <a:ea typeface="メイリオ"/>
              <a:cs typeface="メイリオ"/>
            </a:rPr>
            <a:t>点　ほとんどの配偶者が悩みを持つ</a:t>
          </a:r>
        </a:p>
      </dgm:t>
    </dgm:pt>
    <dgm:pt modelId="{907D8ADC-C438-474F-888F-0247FDC3B305}" type="parTrans" cxnId="{74152761-2D80-5A47-BD23-99C9C975E325}">
      <dgm:prSet/>
      <dgm:spPr/>
      <dgm:t>
        <a:bodyPr/>
        <a:lstStyle/>
        <a:p>
          <a:endParaRPr kumimoji="1" lang="ja-JP" altLang="en-US">
            <a:solidFill>
              <a:schemeClr val="tx1"/>
            </a:solidFill>
          </a:endParaRPr>
        </a:p>
      </dgm:t>
    </dgm:pt>
    <dgm:pt modelId="{F1B05D04-736D-3546-96D8-8BD96FD3AF4D}" type="sibTrans" cxnId="{74152761-2D80-5A47-BD23-99C9C975E325}">
      <dgm:prSet/>
      <dgm:spPr>
        <a:solidFill>
          <a:schemeClr val="accent1">
            <a:alpha val="90000"/>
          </a:schemeClr>
        </a:solidFill>
      </dgm:spPr>
      <dgm:t>
        <a:bodyPr/>
        <a:lstStyle/>
        <a:p>
          <a:endParaRPr kumimoji="1" lang="ja-JP" altLang="en-US">
            <a:solidFill>
              <a:schemeClr val="tx1"/>
            </a:solidFill>
          </a:endParaRPr>
        </a:p>
      </dgm:t>
    </dgm:pt>
    <dgm:pt modelId="{AD202697-3A0E-48ED-A21E-7B6D6C80DF86}">
      <dgm:prSet phldrT="[テキスト]"/>
      <dgm:spPr/>
      <dgm:t>
        <a:bodyPr/>
        <a:lstStyle/>
        <a:p>
          <a:endParaRPr kumimoji="1" lang="ja-JP" altLang="en-US" dirty="0">
            <a:solidFill>
              <a:schemeClr val="tx1"/>
            </a:solidFill>
          </a:endParaRPr>
        </a:p>
      </dgm:t>
    </dgm:pt>
    <dgm:pt modelId="{FF325BC4-B5BF-4775-8E8C-752BD4F16D83}" type="parTrans" cxnId="{98B80164-FCDF-46A5-AEFE-2C456DEE5D3B}">
      <dgm:prSet/>
      <dgm:spPr/>
      <dgm:t>
        <a:bodyPr/>
        <a:lstStyle/>
        <a:p>
          <a:endParaRPr kumimoji="1" lang="ja-JP" altLang="en-US">
            <a:solidFill>
              <a:schemeClr val="tx1"/>
            </a:solidFill>
          </a:endParaRPr>
        </a:p>
      </dgm:t>
    </dgm:pt>
    <dgm:pt modelId="{87BE1413-A9AF-499B-86FB-6259E32635EC}" type="sibTrans" cxnId="{98B80164-FCDF-46A5-AEFE-2C456DEE5D3B}">
      <dgm:prSet/>
      <dgm:spPr/>
      <dgm:t>
        <a:bodyPr/>
        <a:lstStyle/>
        <a:p>
          <a:endParaRPr kumimoji="1" lang="ja-JP" altLang="en-US">
            <a:solidFill>
              <a:schemeClr val="tx1"/>
            </a:solidFill>
          </a:endParaRPr>
        </a:p>
      </dgm:t>
    </dgm:pt>
    <dgm:pt modelId="{51EEA2C1-85E5-4E9D-A956-0575252BF3C7}">
      <dgm:prSet phldrT="[テキスト]" custT="1"/>
      <dgm:spPr/>
      <dgm:t>
        <a:bodyPr/>
        <a:lstStyle/>
        <a:p>
          <a:r>
            <a:rPr kumimoji="1" lang="en-US" altLang="ja-JP" sz="2200" dirty="0">
              <a:solidFill>
                <a:srgbClr val="000000"/>
              </a:solidFill>
              <a:latin typeface="メイリオ"/>
              <a:ea typeface="メイリオ"/>
              <a:cs typeface="メイリオ"/>
            </a:rPr>
            <a:t>10</a:t>
          </a:r>
          <a:r>
            <a:rPr kumimoji="1" lang="ja-JP" altLang="en-US" sz="2200" dirty="0">
              <a:solidFill>
                <a:srgbClr val="000000"/>
              </a:solidFill>
              <a:latin typeface="メイリオ"/>
              <a:ea typeface="メイリオ"/>
              <a:cs typeface="メイリオ"/>
            </a:rPr>
            <a:t>点　過半数が</a:t>
          </a:r>
          <a:r>
            <a:rPr kumimoji="1" lang="ja-JP" altLang="en-US" sz="2400" dirty="0">
              <a:solidFill>
                <a:srgbClr val="000000"/>
              </a:solidFill>
              <a:latin typeface="メイリオ"/>
              <a:ea typeface="メイリオ"/>
              <a:cs typeface="メイリオ"/>
            </a:rPr>
            <a:t>飲酒</a:t>
          </a:r>
          <a:r>
            <a:rPr kumimoji="1" lang="ja-JP" altLang="en-US" sz="2200" dirty="0">
              <a:solidFill>
                <a:srgbClr val="000000"/>
              </a:solidFill>
              <a:latin typeface="メイリオ"/>
              <a:ea typeface="メイリオ"/>
              <a:cs typeface="メイリオ"/>
            </a:rPr>
            <a:t>について周囲から忠告を受ける</a:t>
          </a:r>
        </a:p>
      </dgm:t>
    </dgm:pt>
    <dgm:pt modelId="{B21CB8B9-A4BD-471D-A5DB-07313F507D56}" type="parTrans" cxnId="{AC9556F8-6B2B-4C87-B397-340182738B39}">
      <dgm:prSet/>
      <dgm:spPr/>
      <dgm:t>
        <a:bodyPr/>
        <a:lstStyle/>
        <a:p>
          <a:endParaRPr kumimoji="1" lang="ja-JP" altLang="en-US">
            <a:solidFill>
              <a:schemeClr val="tx1"/>
            </a:solidFill>
          </a:endParaRPr>
        </a:p>
      </dgm:t>
    </dgm:pt>
    <dgm:pt modelId="{869FE769-89B6-4E74-9D43-983A73BFC7F0}" type="sibTrans" cxnId="{AC9556F8-6B2B-4C87-B397-340182738B39}">
      <dgm:prSet/>
      <dgm:spPr/>
      <dgm:t>
        <a:bodyPr/>
        <a:lstStyle/>
        <a:p>
          <a:endParaRPr kumimoji="1" lang="ja-JP" altLang="en-US">
            <a:solidFill>
              <a:schemeClr val="tx1"/>
            </a:solidFill>
          </a:endParaRPr>
        </a:p>
      </dgm:t>
    </dgm:pt>
    <dgm:pt modelId="{B65DE6FB-D0E3-A044-AC3A-13F1B82151D9}" type="pres">
      <dgm:prSet presAssocID="{77A05B20-2837-374E-A076-BFEF3075AC21}" presName="outerComposite" presStyleCnt="0">
        <dgm:presLayoutVars>
          <dgm:chMax val="5"/>
          <dgm:dir val="rev"/>
          <dgm:resizeHandles val="exact"/>
        </dgm:presLayoutVars>
      </dgm:prSet>
      <dgm:spPr/>
    </dgm:pt>
    <dgm:pt modelId="{F9E93014-F0E0-9E4E-B0A4-DDB073A0134D}" type="pres">
      <dgm:prSet presAssocID="{77A05B20-2837-374E-A076-BFEF3075AC21}" presName="dummyMaxCanvas" presStyleCnt="0">
        <dgm:presLayoutVars/>
      </dgm:prSet>
      <dgm:spPr/>
    </dgm:pt>
    <dgm:pt modelId="{AE9AFF77-CD8A-A144-8EFA-EB709FCE1341}" type="pres">
      <dgm:prSet presAssocID="{77A05B20-2837-374E-A076-BFEF3075AC21}" presName="FiveNodes_1" presStyleLbl="node1" presStyleIdx="0" presStyleCnt="5">
        <dgm:presLayoutVars>
          <dgm:bulletEnabled val="1"/>
        </dgm:presLayoutVars>
      </dgm:prSet>
      <dgm:spPr/>
    </dgm:pt>
    <dgm:pt modelId="{869A613E-816F-7C4E-A1B6-D743BAE69C4D}" type="pres">
      <dgm:prSet presAssocID="{77A05B20-2837-374E-A076-BFEF3075AC21}" presName="FiveNodes_2" presStyleLbl="node1" presStyleIdx="1" presStyleCnt="5">
        <dgm:presLayoutVars>
          <dgm:bulletEnabled val="1"/>
        </dgm:presLayoutVars>
      </dgm:prSet>
      <dgm:spPr/>
    </dgm:pt>
    <dgm:pt modelId="{F2045B8E-987A-6840-B647-3AEE04490E16}" type="pres">
      <dgm:prSet presAssocID="{77A05B20-2837-374E-A076-BFEF3075AC21}" presName="FiveNodes_3" presStyleLbl="node1" presStyleIdx="2" presStyleCnt="5">
        <dgm:presLayoutVars>
          <dgm:bulletEnabled val="1"/>
        </dgm:presLayoutVars>
      </dgm:prSet>
      <dgm:spPr/>
    </dgm:pt>
    <dgm:pt modelId="{4F50849B-6891-0440-97EB-C0A83CA132C0}" type="pres">
      <dgm:prSet presAssocID="{77A05B20-2837-374E-A076-BFEF3075AC21}" presName="FiveNodes_4" presStyleLbl="node1" presStyleIdx="3" presStyleCnt="5">
        <dgm:presLayoutVars>
          <dgm:bulletEnabled val="1"/>
        </dgm:presLayoutVars>
      </dgm:prSet>
      <dgm:spPr/>
    </dgm:pt>
    <dgm:pt modelId="{385C21AD-21E1-1640-AB91-9A3585686819}" type="pres">
      <dgm:prSet presAssocID="{77A05B20-2837-374E-A076-BFEF3075AC21}" presName="FiveNodes_5" presStyleLbl="node1" presStyleIdx="4" presStyleCnt="5">
        <dgm:presLayoutVars>
          <dgm:bulletEnabled val="1"/>
        </dgm:presLayoutVars>
      </dgm:prSet>
      <dgm:spPr/>
    </dgm:pt>
    <dgm:pt modelId="{ED38BCA5-6902-D948-A346-9452E50ACC46}" type="pres">
      <dgm:prSet presAssocID="{77A05B20-2837-374E-A076-BFEF3075AC21}" presName="FiveConn_1-2" presStyleLbl="fgAccFollowNode1" presStyleIdx="0" presStyleCnt="4" custAng="10800000">
        <dgm:presLayoutVars>
          <dgm:bulletEnabled val="1"/>
        </dgm:presLayoutVars>
      </dgm:prSet>
      <dgm:spPr/>
    </dgm:pt>
    <dgm:pt modelId="{334A4CD2-F2F2-DF40-AB34-0E9D35758FF5}" type="pres">
      <dgm:prSet presAssocID="{77A05B20-2837-374E-A076-BFEF3075AC21}" presName="FiveConn_2-3" presStyleLbl="fgAccFollowNode1" presStyleIdx="1" presStyleCnt="4" custAng="10800000">
        <dgm:presLayoutVars>
          <dgm:bulletEnabled val="1"/>
        </dgm:presLayoutVars>
      </dgm:prSet>
      <dgm:spPr/>
    </dgm:pt>
    <dgm:pt modelId="{9C612B60-65B6-5D4B-8030-79355310E7C5}" type="pres">
      <dgm:prSet presAssocID="{77A05B20-2837-374E-A076-BFEF3075AC21}" presName="FiveConn_3-4" presStyleLbl="fgAccFollowNode1" presStyleIdx="2" presStyleCnt="4" custAng="10800000">
        <dgm:presLayoutVars>
          <dgm:bulletEnabled val="1"/>
        </dgm:presLayoutVars>
      </dgm:prSet>
      <dgm:spPr/>
    </dgm:pt>
    <dgm:pt modelId="{6BCE0F12-3F39-6B4D-A2B9-58D37DE2F070}" type="pres">
      <dgm:prSet presAssocID="{77A05B20-2837-374E-A076-BFEF3075AC21}" presName="FiveConn_4-5" presStyleLbl="fgAccFollowNode1" presStyleIdx="3" presStyleCnt="4" custAng="10800000">
        <dgm:presLayoutVars>
          <dgm:bulletEnabled val="1"/>
        </dgm:presLayoutVars>
      </dgm:prSet>
      <dgm:spPr/>
    </dgm:pt>
    <dgm:pt modelId="{2695C6FE-18BB-2F4E-8F3C-BF5350CD4AB1}" type="pres">
      <dgm:prSet presAssocID="{77A05B20-2837-374E-A076-BFEF3075AC21}" presName="FiveNodes_1_text" presStyleLbl="node1" presStyleIdx="4" presStyleCnt="5">
        <dgm:presLayoutVars>
          <dgm:bulletEnabled val="1"/>
        </dgm:presLayoutVars>
      </dgm:prSet>
      <dgm:spPr/>
    </dgm:pt>
    <dgm:pt modelId="{C04D0466-149F-1B47-8C5B-1AA010C2372E}" type="pres">
      <dgm:prSet presAssocID="{77A05B20-2837-374E-A076-BFEF3075AC21}" presName="FiveNodes_2_text" presStyleLbl="node1" presStyleIdx="4" presStyleCnt="5">
        <dgm:presLayoutVars>
          <dgm:bulletEnabled val="1"/>
        </dgm:presLayoutVars>
      </dgm:prSet>
      <dgm:spPr/>
    </dgm:pt>
    <dgm:pt modelId="{406258AC-F1F6-F24D-8DD1-16FA563D808F}" type="pres">
      <dgm:prSet presAssocID="{77A05B20-2837-374E-A076-BFEF3075AC21}" presName="FiveNodes_3_text" presStyleLbl="node1" presStyleIdx="4" presStyleCnt="5">
        <dgm:presLayoutVars>
          <dgm:bulletEnabled val="1"/>
        </dgm:presLayoutVars>
      </dgm:prSet>
      <dgm:spPr/>
    </dgm:pt>
    <dgm:pt modelId="{C9EB5A01-F159-754F-8759-DB228C7FAB04}" type="pres">
      <dgm:prSet presAssocID="{77A05B20-2837-374E-A076-BFEF3075AC21}" presName="FiveNodes_4_text" presStyleLbl="node1" presStyleIdx="4" presStyleCnt="5">
        <dgm:presLayoutVars>
          <dgm:bulletEnabled val="1"/>
        </dgm:presLayoutVars>
      </dgm:prSet>
      <dgm:spPr/>
    </dgm:pt>
    <dgm:pt modelId="{26899011-A11E-584D-9402-CAA4C5CAE543}" type="pres">
      <dgm:prSet presAssocID="{77A05B20-2837-374E-A076-BFEF3075AC21}" presName="FiveNodes_5_text" presStyleLbl="node1" presStyleIdx="4" presStyleCnt="5">
        <dgm:presLayoutVars>
          <dgm:bulletEnabled val="1"/>
        </dgm:presLayoutVars>
      </dgm:prSet>
      <dgm:spPr/>
    </dgm:pt>
  </dgm:ptLst>
  <dgm:cxnLst>
    <dgm:cxn modelId="{4CF3D70F-F886-8542-B037-2EEE957026F2}" type="presOf" srcId="{85AC960C-5DE2-834A-8DB1-D51523475DAC}" destId="{334A4CD2-F2F2-DF40-AB34-0E9D35758FF5}" srcOrd="0" destOrd="0" presId="urn:microsoft.com/office/officeart/2005/8/layout/vProcess5"/>
    <dgm:cxn modelId="{CDAFFC0F-5C98-194D-9418-E5C9B16C3418}" srcId="{77A05B20-2837-374E-A076-BFEF3075AC21}" destId="{BB428390-69FC-E44C-BCCC-45FA6285AB8D}" srcOrd="5" destOrd="0" parTransId="{11A401FC-FA82-EF44-84FC-58C1AC389DE9}" sibTransId="{D01321FC-1DC9-BD41-AD22-F9C6D23060D7}"/>
    <dgm:cxn modelId="{DC41A115-281A-4342-BB59-E5831D3DAC01}" type="presOf" srcId="{4AC4A266-082B-FD49-92EF-9D51585F3FFC}" destId="{AE9AFF77-CD8A-A144-8EFA-EB709FCE1341}" srcOrd="0" destOrd="0" presId="urn:microsoft.com/office/officeart/2005/8/layout/vProcess5"/>
    <dgm:cxn modelId="{C38FCF19-053A-6B4F-8419-961CCF7E3BC1}" type="presOf" srcId="{5957AB1C-4FBE-AA42-BEB0-DFC3DF7417C7}" destId="{406258AC-F1F6-F24D-8DD1-16FA563D808F}" srcOrd="1" destOrd="0" presId="urn:microsoft.com/office/officeart/2005/8/layout/vProcess5"/>
    <dgm:cxn modelId="{684A0D27-4E8C-9C41-8267-303E96562952}" type="presOf" srcId="{39656AB9-F272-8F4C-B7A4-A1830E1AE31A}" destId="{4F50849B-6891-0440-97EB-C0A83CA132C0}" srcOrd="0" destOrd="0" presId="urn:microsoft.com/office/officeart/2005/8/layout/vProcess5"/>
    <dgm:cxn modelId="{846A8F3C-9968-AF4C-AB1A-88F22BE51F7B}" srcId="{77A05B20-2837-374E-A076-BFEF3075AC21}" destId="{5957AB1C-4FBE-AA42-BEB0-DFC3DF7417C7}" srcOrd="2" destOrd="0" parTransId="{679C6165-467F-8148-AE98-21C02CFFD97A}" sibTransId="{522A7BBA-9076-AB44-93B3-B01C5EF5FC7A}"/>
    <dgm:cxn modelId="{7A65125D-6E11-EB46-A0F6-B91EC1BB87C5}" type="presOf" srcId="{51EEA2C1-85E5-4E9D-A956-0575252BF3C7}" destId="{26899011-A11E-584D-9402-CAA4C5CAE543}" srcOrd="1" destOrd="0" presId="urn:microsoft.com/office/officeart/2005/8/layout/vProcess5"/>
    <dgm:cxn modelId="{74152761-2D80-5A47-BD23-99C9C975E325}" srcId="{77A05B20-2837-374E-A076-BFEF3075AC21}" destId="{39656AB9-F272-8F4C-B7A4-A1830E1AE31A}" srcOrd="3" destOrd="0" parTransId="{907D8ADC-C438-474F-888F-0247FDC3B305}" sibTransId="{F1B05D04-736D-3546-96D8-8BD96FD3AF4D}"/>
    <dgm:cxn modelId="{98B80164-FCDF-46A5-AEFE-2C456DEE5D3B}" srcId="{77A05B20-2837-374E-A076-BFEF3075AC21}" destId="{AD202697-3A0E-48ED-A21E-7B6D6C80DF86}" srcOrd="6" destOrd="0" parTransId="{FF325BC4-B5BF-4775-8E8C-752BD4F16D83}" sibTransId="{87BE1413-A9AF-499B-86FB-6259E32635EC}"/>
    <dgm:cxn modelId="{AB81544A-647A-1C4B-9B92-A95EB15B8CC3}" type="presOf" srcId="{77AA5F28-37C4-DB44-9E08-2E073C9456D7}" destId="{ED38BCA5-6902-D948-A346-9452E50ACC46}" srcOrd="0" destOrd="0" presId="urn:microsoft.com/office/officeart/2005/8/layout/vProcess5"/>
    <dgm:cxn modelId="{35012951-9EB6-D04B-9CDD-F869A84B2380}" type="presOf" srcId="{5957AB1C-4FBE-AA42-BEB0-DFC3DF7417C7}" destId="{F2045B8E-987A-6840-B647-3AEE04490E16}" srcOrd="0" destOrd="0" presId="urn:microsoft.com/office/officeart/2005/8/layout/vProcess5"/>
    <dgm:cxn modelId="{997CCD89-87E5-4D4B-842C-ABA75A856967}" type="presOf" srcId="{EDE40BF4-149F-5642-BB5C-89F28CB2E2EC}" destId="{C04D0466-149F-1B47-8C5B-1AA010C2372E}" srcOrd="1" destOrd="0" presId="urn:microsoft.com/office/officeart/2005/8/layout/vProcess5"/>
    <dgm:cxn modelId="{6805A394-1CF6-0241-9B70-B1EBB5070F74}" type="presOf" srcId="{522A7BBA-9076-AB44-93B3-B01C5EF5FC7A}" destId="{9C612B60-65B6-5D4B-8030-79355310E7C5}" srcOrd="0" destOrd="0" presId="urn:microsoft.com/office/officeart/2005/8/layout/vProcess5"/>
    <dgm:cxn modelId="{B0819A9D-7D98-6A46-B319-C6EE52D2382E}" type="presOf" srcId="{77A05B20-2837-374E-A076-BFEF3075AC21}" destId="{B65DE6FB-D0E3-A044-AC3A-13F1B82151D9}" srcOrd="0" destOrd="0" presId="urn:microsoft.com/office/officeart/2005/8/layout/vProcess5"/>
    <dgm:cxn modelId="{25D13AA2-CA9C-A541-923F-CDDD851F3647}" type="presOf" srcId="{39656AB9-F272-8F4C-B7A4-A1830E1AE31A}" destId="{C9EB5A01-F159-754F-8759-DB228C7FAB04}" srcOrd="1" destOrd="0" presId="urn:microsoft.com/office/officeart/2005/8/layout/vProcess5"/>
    <dgm:cxn modelId="{345F0CA7-C75B-2F45-9797-D6434A2D0C0A}" srcId="{77A05B20-2837-374E-A076-BFEF3075AC21}" destId="{4AC4A266-082B-FD49-92EF-9D51585F3FFC}" srcOrd="0" destOrd="0" parTransId="{AD0974AC-E1D6-BA4A-BE8B-9FAFF782223B}" sibTransId="{77AA5F28-37C4-DB44-9E08-2E073C9456D7}"/>
    <dgm:cxn modelId="{AB0D27B2-5751-4741-B96C-84D7751CD60C}" type="presOf" srcId="{F1B05D04-736D-3546-96D8-8BD96FD3AF4D}" destId="{6BCE0F12-3F39-6B4D-A2B9-58D37DE2F070}" srcOrd="0" destOrd="0" presId="urn:microsoft.com/office/officeart/2005/8/layout/vProcess5"/>
    <dgm:cxn modelId="{2A5B1DB4-6400-634A-99EC-1C664AA53884}" type="presOf" srcId="{EDE40BF4-149F-5642-BB5C-89F28CB2E2EC}" destId="{869A613E-816F-7C4E-A1B6-D743BAE69C4D}" srcOrd="0" destOrd="0" presId="urn:microsoft.com/office/officeart/2005/8/layout/vProcess5"/>
    <dgm:cxn modelId="{2196A6B8-1999-C142-A930-1CDBCAB664FD}" srcId="{77A05B20-2837-374E-A076-BFEF3075AC21}" destId="{EDE40BF4-149F-5642-BB5C-89F28CB2E2EC}" srcOrd="1" destOrd="0" parTransId="{3EB12C60-E8BA-054F-9242-8DE6BA9F4830}" sibTransId="{85AC960C-5DE2-834A-8DB1-D51523475DAC}"/>
    <dgm:cxn modelId="{FFB36AC3-1F6F-7C48-B2EE-DB4E295F09D8}" type="presOf" srcId="{51EEA2C1-85E5-4E9D-A956-0575252BF3C7}" destId="{385C21AD-21E1-1640-AB91-9A3585686819}" srcOrd="0" destOrd="0" presId="urn:microsoft.com/office/officeart/2005/8/layout/vProcess5"/>
    <dgm:cxn modelId="{B03255DF-537F-2345-8018-EF9A49314D82}" type="presOf" srcId="{4AC4A266-082B-FD49-92EF-9D51585F3FFC}" destId="{2695C6FE-18BB-2F4E-8F3C-BF5350CD4AB1}" srcOrd="1" destOrd="0" presId="urn:microsoft.com/office/officeart/2005/8/layout/vProcess5"/>
    <dgm:cxn modelId="{AC9556F8-6B2B-4C87-B397-340182738B39}" srcId="{77A05B20-2837-374E-A076-BFEF3075AC21}" destId="{51EEA2C1-85E5-4E9D-A956-0575252BF3C7}" srcOrd="4" destOrd="0" parTransId="{B21CB8B9-A4BD-471D-A5DB-07313F507D56}" sibTransId="{869FE769-89B6-4E74-9D43-983A73BFC7F0}"/>
    <dgm:cxn modelId="{D63BE2C0-0BB7-1041-9FF4-457FF54D5132}" type="presParOf" srcId="{B65DE6FB-D0E3-A044-AC3A-13F1B82151D9}" destId="{F9E93014-F0E0-9E4E-B0A4-DDB073A0134D}" srcOrd="0" destOrd="0" presId="urn:microsoft.com/office/officeart/2005/8/layout/vProcess5"/>
    <dgm:cxn modelId="{88FB159A-4561-BE45-9BBC-94B5AECC5375}" type="presParOf" srcId="{B65DE6FB-D0E3-A044-AC3A-13F1B82151D9}" destId="{AE9AFF77-CD8A-A144-8EFA-EB709FCE1341}" srcOrd="1" destOrd="0" presId="urn:microsoft.com/office/officeart/2005/8/layout/vProcess5"/>
    <dgm:cxn modelId="{DFB558C7-6C6D-5F4A-BF45-7D6397CD3E90}" type="presParOf" srcId="{B65DE6FB-D0E3-A044-AC3A-13F1B82151D9}" destId="{869A613E-816F-7C4E-A1B6-D743BAE69C4D}" srcOrd="2" destOrd="0" presId="urn:microsoft.com/office/officeart/2005/8/layout/vProcess5"/>
    <dgm:cxn modelId="{BBABB365-E99A-B64B-8F8E-A62A7CD69AF0}" type="presParOf" srcId="{B65DE6FB-D0E3-A044-AC3A-13F1B82151D9}" destId="{F2045B8E-987A-6840-B647-3AEE04490E16}" srcOrd="3" destOrd="0" presId="urn:microsoft.com/office/officeart/2005/8/layout/vProcess5"/>
    <dgm:cxn modelId="{67E87C81-D983-F349-BA04-2F35F64B0A3D}" type="presParOf" srcId="{B65DE6FB-D0E3-A044-AC3A-13F1B82151D9}" destId="{4F50849B-6891-0440-97EB-C0A83CA132C0}" srcOrd="4" destOrd="0" presId="urn:microsoft.com/office/officeart/2005/8/layout/vProcess5"/>
    <dgm:cxn modelId="{5726E0DC-65DA-9E45-BA4E-CF12E93B53AA}" type="presParOf" srcId="{B65DE6FB-D0E3-A044-AC3A-13F1B82151D9}" destId="{385C21AD-21E1-1640-AB91-9A3585686819}" srcOrd="5" destOrd="0" presId="urn:microsoft.com/office/officeart/2005/8/layout/vProcess5"/>
    <dgm:cxn modelId="{EE460658-E694-224B-8BFF-8A2F01ECDCAB}" type="presParOf" srcId="{B65DE6FB-D0E3-A044-AC3A-13F1B82151D9}" destId="{ED38BCA5-6902-D948-A346-9452E50ACC46}" srcOrd="6" destOrd="0" presId="urn:microsoft.com/office/officeart/2005/8/layout/vProcess5"/>
    <dgm:cxn modelId="{4627FF06-4A88-1F4A-AD6A-7746A9E70CD5}" type="presParOf" srcId="{B65DE6FB-D0E3-A044-AC3A-13F1B82151D9}" destId="{334A4CD2-F2F2-DF40-AB34-0E9D35758FF5}" srcOrd="7" destOrd="0" presId="urn:microsoft.com/office/officeart/2005/8/layout/vProcess5"/>
    <dgm:cxn modelId="{2880618F-3EDF-D64E-8E97-EB9CEB1BC9CD}" type="presParOf" srcId="{B65DE6FB-D0E3-A044-AC3A-13F1B82151D9}" destId="{9C612B60-65B6-5D4B-8030-79355310E7C5}" srcOrd="8" destOrd="0" presId="urn:microsoft.com/office/officeart/2005/8/layout/vProcess5"/>
    <dgm:cxn modelId="{283BB361-1CFD-D643-99F4-DAF50443FB6F}" type="presParOf" srcId="{B65DE6FB-D0E3-A044-AC3A-13F1B82151D9}" destId="{6BCE0F12-3F39-6B4D-A2B9-58D37DE2F070}" srcOrd="9" destOrd="0" presId="urn:microsoft.com/office/officeart/2005/8/layout/vProcess5"/>
    <dgm:cxn modelId="{AC82FC1F-CC8E-BB4D-BB5E-B3B3485CD94B}" type="presParOf" srcId="{B65DE6FB-D0E3-A044-AC3A-13F1B82151D9}" destId="{2695C6FE-18BB-2F4E-8F3C-BF5350CD4AB1}" srcOrd="10" destOrd="0" presId="urn:microsoft.com/office/officeart/2005/8/layout/vProcess5"/>
    <dgm:cxn modelId="{3BBBEE88-52AC-974F-BA43-9F99B13099B5}" type="presParOf" srcId="{B65DE6FB-D0E3-A044-AC3A-13F1B82151D9}" destId="{C04D0466-149F-1B47-8C5B-1AA010C2372E}" srcOrd="11" destOrd="0" presId="urn:microsoft.com/office/officeart/2005/8/layout/vProcess5"/>
    <dgm:cxn modelId="{12E07C3F-A1F9-E94A-8D6B-74E7FA231A3F}" type="presParOf" srcId="{B65DE6FB-D0E3-A044-AC3A-13F1B82151D9}" destId="{406258AC-F1F6-F24D-8DD1-16FA563D808F}" srcOrd="12" destOrd="0" presId="urn:microsoft.com/office/officeart/2005/8/layout/vProcess5"/>
    <dgm:cxn modelId="{E08995AB-BA7D-1E41-87AC-07EC123F3385}" type="presParOf" srcId="{B65DE6FB-D0E3-A044-AC3A-13F1B82151D9}" destId="{C9EB5A01-F159-754F-8759-DB228C7FAB04}" srcOrd="13" destOrd="0" presId="urn:microsoft.com/office/officeart/2005/8/layout/vProcess5"/>
    <dgm:cxn modelId="{306E7826-2BB5-3940-A834-AA97BFB378E5}" type="presParOf" srcId="{B65DE6FB-D0E3-A044-AC3A-13F1B82151D9}" destId="{26899011-A11E-584D-9402-CAA4C5CAE543}"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AFF77-CD8A-A144-8EFA-EB709FCE1341}">
      <dsp:nvSpPr>
        <dsp:cNvPr id="0" name=""/>
        <dsp:cNvSpPr/>
      </dsp:nvSpPr>
      <dsp:spPr>
        <a:xfrm>
          <a:off x="2418587" y="0"/>
          <a:ext cx="8097012" cy="78324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en-US" altLang="ja-JP" sz="2400" kern="1200" dirty="0">
              <a:solidFill>
                <a:srgbClr val="000000"/>
              </a:solidFill>
              <a:latin typeface="メイリオ"/>
              <a:ea typeface="メイリオ"/>
              <a:cs typeface="メイリオ"/>
            </a:rPr>
            <a:t>24</a:t>
          </a:r>
          <a:r>
            <a:rPr kumimoji="1" lang="ja-JP" altLang="en-US" sz="2400" kern="1200" dirty="0">
              <a:solidFill>
                <a:srgbClr val="000000"/>
              </a:solidFill>
              <a:latin typeface="メイリオ"/>
              <a:ea typeface="メイリオ"/>
              <a:cs typeface="メイリオ"/>
            </a:rPr>
            <a:t>点　アルコール依存症患者の平均点</a:t>
          </a:r>
        </a:p>
      </dsp:txBody>
      <dsp:txXfrm>
        <a:off x="3322282" y="22940"/>
        <a:ext cx="7170377" cy="737360"/>
      </dsp:txXfrm>
    </dsp:sp>
    <dsp:sp modelId="{869A613E-816F-7C4E-A1B6-D743BAE69C4D}">
      <dsp:nvSpPr>
        <dsp:cNvPr id="0" name=""/>
        <dsp:cNvSpPr/>
      </dsp:nvSpPr>
      <dsp:spPr>
        <a:xfrm>
          <a:off x="1813940" y="892024"/>
          <a:ext cx="8097012" cy="78324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en-US" altLang="ja-JP" sz="2400" kern="1200" dirty="0">
              <a:solidFill>
                <a:srgbClr val="000000"/>
              </a:solidFill>
              <a:latin typeface="メイリオ"/>
              <a:ea typeface="メイリオ"/>
              <a:cs typeface="メイリオ"/>
            </a:rPr>
            <a:t>20</a:t>
          </a:r>
          <a:r>
            <a:rPr kumimoji="1" lang="ja-JP" altLang="en-US" sz="2400" kern="1200" dirty="0">
              <a:solidFill>
                <a:srgbClr val="000000"/>
              </a:solidFill>
              <a:latin typeface="メイリオ"/>
              <a:ea typeface="メイリオ"/>
              <a:cs typeface="メイリオ"/>
            </a:rPr>
            <a:t>点　アルコール依存症を疑う</a:t>
          </a:r>
        </a:p>
      </dsp:txBody>
      <dsp:txXfrm>
        <a:off x="2950634" y="914964"/>
        <a:ext cx="6937378" cy="737360"/>
      </dsp:txXfrm>
    </dsp:sp>
    <dsp:sp modelId="{F2045B8E-987A-6840-B647-3AEE04490E16}">
      <dsp:nvSpPr>
        <dsp:cNvPr id="0" name=""/>
        <dsp:cNvSpPr/>
      </dsp:nvSpPr>
      <dsp:spPr>
        <a:xfrm>
          <a:off x="1209293" y="1784048"/>
          <a:ext cx="8097012" cy="78324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en-US" altLang="ja-JP" sz="2400" kern="1200" dirty="0">
              <a:solidFill>
                <a:srgbClr val="000000"/>
              </a:solidFill>
              <a:latin typeface="メイリオ"/>
              <a:ea typeface="メイリオ"/>
              <a:cs typeface="メイリオ"/>
            </a:rPr>
            <a:t>15</a:t>
          </a:r>
          <a:r>
            <a:rPr kumimoji="1" lang="ja-JP" altLang="en-US" sz="2400" kern="1200" dirty="0">
              <a:solidFill>
                <a:srgbClr val="000000"/>
              </a:solidFill>
              <a:latin typeface="メイリオ"/>
              <a:ea typeface="メイリオ"/>
              <a:cs typeface="メイリオ"/>
            </a:rPr>
            <a:t>点　アルコール性肝障害患者の平均点</a:t>
          </a:r>
        </a:p>
      </dsp:txBody>
      <dsp:txXfrm>
        <a:off x="2345987" y="1806988"/>
        <a:ext cx="6937378" cy="737360"/>
      </dsp:txXfrm>
    </dsp:sp>
    <dsp:sp modelId="{4F50849B-6891-0440-97EB-C0A83CA132C0}">
      <dsp:nvSpPr>
        <dsp:cNvPr id="0" name=""/>
        <dsp:cNvSpPr/>
      </dsp:nvSpPr>
      <dsp:spPr>
        <a:xfrm>
          <a:off x="604647" y="2676072"/>
          <a:ext cx="8097012" cy="78324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en-US" altLang="ja-JP" sz="2400" kern="1200" dirty="0">
              <a:solidFill>
                <a:srgbClr val="000000"/>
              </a:solidFill>
              <a:latin typeface="メイリオ"/>
              <a:ea typeface="メイリオ"/>
              <a:cs typeface="メイリオ"/>
            </a:rPr>
            <a:t>14</a:t>
          </a:r>
          <a:r>
            <a:rPr kumimoji="1" lang="ja-JP" altLang="en-US" sz="2400" kern="1200" dirty="0">
              <a:solidFill>
                <a:srgbClr val="000000"/>
              </a:solidFill>
              <a:latin typeface="メイリオ"/>
              <a:ea typeface="メイリオ"/>
              <a:cs typeface="メイリオ"/>
            </a:rPr>
            <a:t>点　ほとんどの配偶者が悩みを持つ</a:t>
          </a:r>
        </a:p>
      </dsp:txBody>
      <dsp:txXfrm>
        <a:off x="1741340" y="2699012"/>
        <a:ext cx="6937378" cy="737360"/>
      </dsp:txXfrm>
    </dsp:sp>
    <dsp:sp modelId="{385C21AD-21E1-1640-AB91-9A3585686819}">
      <dsp:nvSpPr>
        <dsp:cNvPr id="0" name=""/>
        <dsp:cNvSpPr/>
      </dsp:nvSpPr>
      <dsp:spPr>
        <a:xfrm>
          <a:off x="0" y="3568097"/>
          <a:ext cx="8097012" cy="78324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kumimoji="1" lang="en-US" altLang="ja-JP" sz="2200" kern="1200" dirty="0">
              <a:solidFill>
                <a:srgbClr val="000000"/>
              </a:solidFill>
              <a:latin typeface="メイリオ"/>
              <a:ea typeface="メイリオ"/>
              <a:cs typeface="メイリオ"/>
            </a:rPr>
            <a:t>10</a:t>
          </a:r>
          <a:r>
            <a:rPr kumimoji="1" lang="ja-JP" altLang="en-US" sz="2200" kern="1200" dirty="0">
              <a:solidFill>
                <a:srgbClr val="000000"/>
              </a:solidFill>
              <a:latin typeface="メイリオ"/>
              <a:ea typeface="メイリオ"/>
              <a:cs typeface="メイリオ"/>
            </a:rPr>
            <a:t>点　過半数が</a:t>
          </a:r>
          <a:r>
            <a:rPr kumimoji="1" lang="ja-JP" altLang="en-US" sz="2400" kern="1200" dirty="0">
              <a:solidFill>
                <a:srgbClr val="000000"/>
              </a:solidFill>
              <a:latin typeface="メイリオ"/>
              <a:ea typeface="メイリオ"/>
              <a:cs typeface="メイリオ"/>
            </a:rPr>
            <a:t>飲酒</a:t>
          </a:r>
          <a:r>
            <a:rPr kumimoji="1" lang="ja-JP" altLang="en-US" sz="2200" kern="1200" dirty="0">
              <a:solidFill>
                <a:srgbClr val="000000"/>
              </a:solidFill>
              <a:latin typeface="メイリオ"/>
              <a:ea typeface="メイリオ"/>
              <a:cs typeface="メイリオ"/>
            </a:rPr>
            <a:t>について周囲から忠告を受ける</a:t>
          </a:r>
        </a:p>
      </dsp:txBody>
      <dsp:txXfrm>
        <a:off x="1136693" y="3591037"/>
        <a:ext cx="6937378" cy="737360"/>
      </dsp:txXfrm>
    </dsp:sp>
    <dsp:sp modelId="{ED38BCA5-6902-D948-A346-9452E50ACC46}">
      <dsp:nvSpPr>
        <dsp:cNvPr id="0" name=""/>
        <dsp:cNvSpPr/>
      </dsp:nvSpPr>
      <dsp:spPr>
        <a:xfrm rot="10800000">
          <a:off x="2418587" y="572200"/>
          <a:ext cx="509106" cy="509106"/>
        </a:xfrm>
        <a:prstGeom prst="downArrow">
          <a:avLst>
            <a:gd name="adj1" fmla="val 55000"/>
            <a:gd name="adj2" fmla="val 45000"/>
          </a:avLst>
        </a:prstGeom>
        <a:solidFill>
          <a:schemeClr val="accent1">
            <a:alpha val="9000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kumimoji="1" lang="ja-JP" altLang="en-US" sz="2100" kern="1200">
            <a:solidFill>
              <a:schemeClr val="tx1"/>
            </a:solidFill>
          </a:endParaRPr>
        </a:p>
      </dsp:txBody>
      <dsp:txXfrm>
        <a:off x="2533136" y="698204"/>
        <a:ext cx="280008" cy="383102"/>
      </dsp:txXfrm>
    </dsp:sp>
    <dsp:sp modelId="{334A4CD2-F2F2-DF40-AB34-0E9D35758FF5}">
      <dsp:nvSpPr>
        <dsp:cNvPr id="0" name=""/>
        <dsp:cNvSpPr/>
      </dsp:nvSpPr>
      <dsp:spPr>
        <a:xfrm rot="10800000">
          <a:off x="1813940" y="1464225"/>
          <a:ext cx="509106" cy="509106"/>
        </a:xfrm>
        <a:prstGeom prst="downArrow">
          <a:avLst>
            <a:gd name="adj1" fmla="val 55000"/>
            <a:gd name="adj2" fmla="val 45000"/>
          </a:avLst>
        </a:prstGeom>
        <a:solidFill>
          <a:schemeClr val="accent1">
            <a:alpha val="9000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kumimoji="1" lang="ja-JP" altLang="en-US" sz="2100" kern="1200">
            <a:solidFill>
              <a:schemeClr val="tx1"/>
            </a:solidFill>
          </a:endParaRPr>
        </a:p>
      </dsp:txBody>
      <dsp:txXfrm>
        <a:off x="1928489" y="1590229"/>
        <a:ext cx="280008" cy="383102"/>
      </dsp:txXfrm>
    </dsp:sp>
    <dsp:sp modelId="{9C612B60-65B6-5D4B-8030-79355310E7C5}">
      <dsp:nvSpPr>
        <dsp:cNvPr id="0" name=""/>
        <dsp:cNvSpPr/>
      </dsp:nvSpPr>
      <dsp:spPr>
        <a:xfrm rot="10800000">
          <a:off x="1209293" y="2343195"/>
          <a:ext cx="509106" cy="509106"/>
        </a:xfrm>
        <a:prstGeom prst="downArrow">
          <a:avLst>
            <a:gd name="adj1" fmla="val 55000"/>
            <a:gd name="adj2" fmla="val 45000"/>
          </a:avLst>
        </a:prstGeom>
        <a:solidFill>
          <a:schemeClr val="accent1">
            <a:alpha val="9000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kumimoji="1" lang="ja-JP" altLang="en-US" sz="2100" kern="1200">
            <a:solidFill>
              <a:schemeClr val="tx1"/>
            </a:solidFill>
          </a:endParaRPr>
        </a:p>
      </dsp:txBody>
      <dsp:txXfrm>
        <a:off x="1323842" y="2469199"/>
        <a:ext cx="280008" cy="383102"/>
      </dsp:txXfrm>
    </dsp:sp>
    <dsp:sp modelId="{6BCE0F12-3F39-6B4D-A2B9-58D37DE2F070}">
      <dsp:nvSpPr>
        <dsp:cNvPr id="0" name=""/>
        <dsp:cNvSpPr/>
      </dsp:nvSpPr>
      <dsp:spPr>
        <a:xfrm rot="10800000">
          <a:off x="604647" y="3243922"/>
          <a:ext cx="509106" cy="509106"/>
        </a:xfrm>
        <a:prstGeom prst="downArrow">
          <a:avLst>
            <a:gd name="adj1" fmla="val 55000"/>
            <a:gd name="adj2" fmla="val 45000"/>
          </a:avLst>
        </a:prstGeom>
        <a:solidFill>
          <a:schemeClr val="accent1">
            <a:alpha val="9000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kumimoji="1" lang="ja-JP" altLang="en-US" sz="2100" kern="1200">
            <a:solidFill>
              <a:schemeClr val="tx1"/>
            </a:solidFill>
          </a:endParaRPr>
        </a:p>
      </dsp:txBody>
      <dsp:txXfrm>
        <a:off x="719196" y="3369926"/>
        <a:ext cx="280008" cy="38310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ja-JP" altLang="en-US" dirty="0">
              <a:latin typeface="ＭＳ Ｐゴシック" panose="020B0600070205080204" pitchFamily="50" charset="-128"/>
              <a:ea typeface="ＭＳ Ｐゴシック" panose="020B0600070205080204" pitchFamily="50" charset="-128"/>
            </a:endParaRPr>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2192B9EA-17F4-4E5D-8ACA-34D195225A39}" type="datetime1">
              <a:rPr lang="ja-JP" altLang="en-US" smtClean="0">
                <a:latin typeface="ＭＳ Ｐゴシック" panose="020B0600070205080204" pitchFamily="50" charset="-128"/>
                <a:ea typeface="ＭＳ Ｐゴシック" panose="020B0600070205080204" pitchFamily="50" charset="-128"/>
              </a:rPr>
              <a:t>2020/3/15</a:t>
            </a:fld>
            <a:endParaRPr lang="ja-JP" altLang="en-US" dirty="0">
              <a:latin typeface="ＭＳ Ｐゴシック" panose="020B0600070205080204" pitchFamily="50" charset="-128"/>
              <a:ea typeface="ＭＳ Ｐゴシック" panose="020B0600070205080204" pitchFamily="50" charset="-128"/>
            </a:endParaRPr>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ja-JP" altLang="en-US"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73F7AA83-DE31-4E93-AB07-EF7FB05F6670}" type="slidenum">
              <a:rPr lang="en-US" altLang="ja-JP">
                <a:latin typeface="ＭＳ Ｐゴシック" panose="020B0600070205080204" pitchFamily="50" charset="-128"/>
                <a:ea typeface="ＭＳ Ｐゴシック" panose="020B0600070205080204" pitchFamily="50" charset="-128"/>
              </a:rPr>
              <a:pPr algn="r" rtl="0"/>
              <a:t>‹#›</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atin typeface="ＭＳ Ｐゴシック" panose="020B0600070205080204" pitchFamily="50" charset="-128"/>
                <a:ea typeface="ＭＳ Ｐゴシック" panose="020B0600070205080204" pitchFamily="50" charset="-128"/>
              </a:defRPr>
            </a:lvl1pPr>
          </a:lstStyle>
          <a:p>
            <a:fld id="{FF0DA7B9-17D1-4910-A7A5-AEE119EA5B23}" type="datetime1">
              <a:rPr lang="ja-JP" altLang="en-US" smtClean="0"/>
              <a:pPr/>
              <a:t>2020/3/15</a:t>
            </a:fld>
            <a:endParaRPr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ja-JP" altLang="en-US"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atin typeface="ＭＳ Ｐゴシック" panose="020B0600070205080204" pitchFamily="50" charset="-128"/>
                <a:ea typeface="ＭＳ Ｐゴシック" panose="020B0600070205080204" pitchFamily="50" charset="-128"/>
              </a:defRPr>
            </a:lvl1pPr>
          </a:lstStyle>
          <a:p>
            <a:fld id="{935E2820-AFE1-45FA-949E-17BDB534E1DC}" type="slidenum">
              <a:rPr lang="en-US" altLang="ja-JP" smtClean="0"/>
              <a:pPr/>
              <a:t>‹#›</a:t>
            </a:fld>
            <a:endParaRPr lang="en-US" altLang="ja-JP" dirty="0"/>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r>
              <a:rPr kumimoji="1" lang="ja-JP" altLang="en-US" dirty="0"/>
              <a:t>皆さん、こんにちは。</a:t>
            </a:r>
            <a:endParaRPr kumimoji="1" lang="en-US" altLang="ja-JP" dirty="0"/>
          </a:p>
          <a:p>
            <a:r>
              <a:rPr kumimoji="1" lang="ja-JP" altLang="en-US" dirty="0"/>
              <a:t>今日は、</a:t>
            </a:r>
            <a:r>
              <a:rPr kumimoji="1" lang="en-US" altLang="ja-JP" dirty="0"/>
              <a:t>DASH</a:t>
            </a:r>
            <a:r>
              <a:rPr kumimoji="1" lang="ja-JP" altLang="en-US" dirty="0"/>
              <a:t>プログラムに参加していただきありがとうございます。</a:t>
            </a:r>
            <a:endParaRPr kumimoji="1" lang="en-US" altLang="ja-JP" dirty="0"/>
          </a:p>
          <a:p>
            <a:r>
              <a:rPr kumimoji="1" lang="ja-JP" altLang="en-US" dirty="0"/>
              <a:t>本日の進行を担当します、○○です。よろしくお願いいたします。</a:t>
            </a:r>
            <a:endParaRPr kumimoji="1" lang="en-US" altLang="ja-JP" dirty="0"/>
          </a:p>
          <a:p>
            <a:pPr rtl="0"/>
            <a:endParaRPr lang="ja-JP" altLang="en-US" noProof="0" dirty="0"/>
          </a:p>
        </p:txBody>
      </p:sp>
      <p:sp>
        <p:nvSpPr>
          <p:cNvPr id="4" name="スライド番号プレースホルダー 3"/>
          <p:cNvSpPr>
            <a:spLocks noGrp="1"/>
          </p:cNvSpPr>
          <p:nvPr>
            <p:ph type="sldNum" sz="quarter" idx="10"/>
          </p:nvPr>
        </p:nvSpPr>
        <p:spPr/>
        <p:txBody>
          <a:bodyPr rtlCol="0"/>
          <a:lstStyle/>
          <a:p>
            <a:pPr algn="r" rtl="0"/>
            <a:fld id="{935E2820-AFE1-45FA-949E-17BDB534E1DC}" type="slidenum">
              <a:rPr lang="en-US" smtClean="0"/>
              <a:pPr algn="r" rtl="0"/>
              <a:t>1</a:t>
            </a:fld>
            <a:endParaRPr lang="en-US" dirty="0"/>
          </a:p>
        </p:txBody>
      </p:sp>
    </p:spTree>
    <p:extLst>
      <p:ext uri="{BB962C8B-B14F-4D97-AF65-F5344CB8AC3E}">
        <p14:creationId xmlns:p14="http://schemas.microsoft.com/office/powerpoint/2010/main" val="306991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AUDIT</a:t>
            </a:r>
            <a:r>
              <a:rPr kumimoji="1" lang="ja-JP" altLang="en-US" dirty="0"/>
              <a:t>点数が</a:t>
            </a:r>
            <a:r>
              <a:rPr kumimoji="1" lang="en-US" altLang="ja-JP" dirty="0"/>
              <a:t>0</a:t>
            </a:r>
            <a:r>
              <a:rPr kumimoji="1" lang="ja-JP" altLang="en-US" dirty="0"/>
              <a:t>点、または、お酒には全く問題がないという人は、お酒以外で気になる生活習慣に置き換えて考えてみましょう。</a:t>
            </a:r>
            <a:endParaRPr kumimoji="1" lang="en-US" altLang="ja-JP" dirty="0"/>
          </a:p>
          <a:p>
            <a:r>
              <a:rPr kumimoji="1" lang="ja-JP" altLang="en-US" dirty="0"/>
              <a:t>飲酒の他には、タバコを吸うこと、運動不足、バランスの悪い食事、ダイエットができないことなどが挙げられるかと思います。</a:t>
            </a:r>
          </a:p>
        </p:txBody>
      </p:sp>
      <p:sp>
        <p:nvSpPr>
          <p:cNvPr id="4" name="スライド番号プレースホルダー 3"/>
          <p:cNvSpPr>
            <a:spLocks noGrp="1"/>
          </p:cNvSpPr>
          <p:nvPr>
            <p:ph type="sldNum" sz="quarter" idx="10"/>
          </p:nvPr>
        </p:nvSpPr>
        <p:spPr/>
        <p:txBody>
          <a:bodyPr/>
          <a:lstStyle/>
          <a:p>
            <a:fld id="{935E2820-AFE1-45FA-949E-17BDB534E1DC}" type="slidenum">
              <a:rPr lang="en-US" altLang="ja-JP" smtClean="0"/>
              <a:pPr/>
              <a:t>10</a:t>
            </a:fld>
            <a:endParaRPr lang="en-US" altLang="ja-JP" dirty="0"/>
          </a:p>
        </p:txBody>
      </p:sp>
    </p:spTree>
    <p:extLst>
      <p:ext uri="{BB962C8B-B14F-4D97-AF65-F5344CB8AC3E}">
        <p14:creationId xmlns:p14="http://schemas.microsoft.com/office/powerpoint/2010/main" val="724378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例えば、花子さんにとってお酒を飲むことの良い面には、嫌なことが忘れられる、食事が美味しくなるなどがあります。</a:t>
            </a:r>
            <a:endParaRPr kumimoji="1" lang="en-US" altLang="ja-JP" dirty="0"/>
          </a:p>
          <a:p>
            <a:r>
              <a:rPr kumimoji="1" lang="ja-JP" altLang="en-US" dirty="0"/>
              <a:t>一方で、悪い面は、お金がかかる、体重が増える、などがあります。</a:t>
            </a:r>
            <a:endParaRPr kumimoji="1" lang="en-US" altLang="ja-JP" dirty="0"/>
          </a:p>
        </p:txBody>
      </p:sp>
      <p:sp>
        <p:nvSpPr>
          <p:cNvPr id="4" name="スライド番号プレースホルダー 3"/>
          <p:cNvSpPr>
            <a:spLocks noGrp="1"/>
          </p:cNvSpPr>
          <p:nvPr>
            <p:ph type="sldNum" sz="quarter" idx="10"/>
          </p:nvPr>
        </p:nvSpPr>
        <p:spPr/>
        <p:txBody>
          <a:bodyPr/>
          <a:lstStyle/>
          <a:p>
            <a:fld id="{935E2820-AFE1-45FA-949E-17BDB534E1DC}" type="slidenum">
              <a:rPr lang="en-US" altLang="ja-JP" smtClean="0"/>
              <a:pPr/>
              <a:t>11</a:t>
            </a:fld>
            <a:endParaRPr lang="en-US" altLang="ja-JP" dirty="0"/>
          </a:p>
        </p:txBody>
      </p:sp>
    </p:spTree>
    <p:extLst>
      <p:ext uri="{BB962C8B-B14F-4D97-AF65-F5344CB8AC3E}">
        <p14:creationId xmlns:p14="http://schemas.microsoft.com/office/powerpoint/2010/main" val="4118472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飲酒の問題がなくても、ダイエットだったら、タバコだったら、運動など皆さん自身が気になっている生活習慣について考えて見ましょう。</a:t>
            </a:r>
            <a:endParaRPr kumimoji="1" lang="en-US" altLang="ja-JP" dirty="0"/>
          </a:p>
          <a:p>
            <a:endParaRPr kumimoji="1" lang="ja-JP" altLang="en-US" dirty="0"/>
          </a:p>
          <a:p>
            <a:r>
              <a:rPr kumimoji="1" lang="ja-JP" altLang="en-US" dirty="0"/>
              <a:t>（★コ・リーダーは参加者に記入と発表を促す。</a:t>
            </a:r>
            <a:r>
              <a:rPr kumimoji="1" lang="en-US" altLang="ja-JP" dirty="0"/>
              <a:t>3</a:t>
            </a:r>
            <a:r>
              <a:rPr kumimoji="1" lang="ja-JP" altLang="en-US" dirty="0"/>
              <a:t>分ほど経ったら、リーダーは記入の様子を見ながら参加者数名を指名し、飲酒やその他の生活習慣の良い面と悪い面を発表してもらう。）</a:t>
            </a:r>
          </a:p>
        </p:txBody>
      </p:sp>
      <p:sp>
        <p:nvSpPr>
          <p:cNvPr id="4" name="スライド番号プレースホルダー 3"/>
          <p:cNvSpPr>
            <a:spLocks noGrp="1"/>
          </p:cNvSpPr>
          <p:nvPr>
            <p:ph type="sldNum" sz="quarter" idx="10"/>
          </p:nvPr>
        </p:nvSpPr>
        <p:spPr/>
        <p:txBody>
          <a:bodyPr/>
          <a:lstStyle/>
          <a:p>
            <a:fld id="{935E2820-AFE1-45FA-949E-17BDB534E1DC}" type="slidenum">
              <a:rPr lang="en-US" altLang="ja-JP" smtClean="0"/>
              <a:pPr/>
              <a:t>12</a:t>
            </a:fld>
            <a:endParaRPr lang="en-US" altLang="ja-JP" dirty="0"/>
          </a:p>
        </p:txBody>
      </p:sp>
    </p:spTree>
    <p:extLst>
      <p:ext uri="{BB962C8B-B14F-4D97-AF65-F5344CB8AC3E}">
        <p14:creationId xmlns:p14="http://schemas.microsoft.com/office/powerpoint/2010/main" val="4118472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次に、パートナーについても、お酒やそのほかの生活習慣について、良い面・悪い面を考えてみましょう。</a:t>
            </a:r>
          </a:p>
          <a:p>
            <a:r>
              <a:rPr kumimoji="1" lang="ja-JP" altLang="en-US" dirty="0"/>
              <a:t>例えば、太郎さんにとっての良い面には、嫌なことが忘れられる、食事が美味しくなるなどがあります。</a:t>
            </a:r>
          </a:p>
          <a:p>
            <a:r>
              <a:rPr kumimoji="1" lang="ja-JP" altLang="en-US" dirty="0"/>
              <a:t>一方で、悪い面はお金がかかる、体重が増える、などがあります。</a:t>
            </a:r>
          </a:p>
          <a:p>
            <a:r>
              <a:rPr kumimoji="1" lang="ja-JP" altLang="en-US" dirty="0"/>
              <a:t>飲酒以外の生活習慣が心配であれば、ダイエットをしないことだったら、タバコだったら、など気になっているパートナーの生活習慣について考えて見ましょう。</a:t>
            </a:r>
          </a:p>
          <a:p>
            <a:endParaRPr kumimoji="1" lang="ja-JP" altLang="en-US" dirty="0"/>
          </a:p>
          <a:p>
            <a:r>
              <a:rPr kumimoji="1" lang="ja-JP" altLang="en-US" dirty="0"/>
              <a:t>（★</a:t>
            </a:r>
            <a:r>
              <a:rPr kumimoji="1" lang="en-US" altLang="ja-JP" dirty="0"/>
              <a:t>2</a:t>
            </a:r>
            <a:r>
              <a:rPr kumimoji="1" lang="ja-JP" altLang="en-US" dirty="0"/>
              <a:t>分程度待って記入がある程度終わったところで，リーダーはコ・リーダーの助言を受け，参加者数名にパートナーにとっての良い面と悪い面を発表してもらう）</a:t>
            </a:r>
          </a:p>
        </p:txBody>
      </p:sp>
      <p:sp>
        <p:nvSpPr>
          <p:cNvPr id="4" name="スライド番号プレースホルダー 3"/>
          <p:cNvSpPr>
            <a:spLocks noGrp="1"/>
          </p:cNvSpPr>
          <p:nvPr>
            <p:ph type="sldNum" sz="quarter" idx="10"/>
          </p:nvPr>
        </p:nvSpPr>
        <p:spPr/>
        <p:txBody>
          <a:bodyPr/>
          <a:lstStyle/>
          <a:p>
            <a:fld id="{935E2820-AFE1-45FA-949E-17BDB534E1DC}" type="slidenum">
              <a:rPr lang="en-US" altLang="ja-JP" smtClean="0"/>
              <a:pPr/>
              <a:t>13</a:t>
            </a:fld>
            <a:endParaRPr lang="en-US" altLang="ja-JP" dirty="0"/>
          </a:p>
        </p:txBody>
      </p:sp>
    </p:spTree>
    <p:extLst>
      <p:ext uri="{BB962C8B-B14F-4D97-AF65-F5344CB8AC3E}">
        <p14:creationId xmlns:p14="http://schemas.microsoft.com/office/powerpoint/2010/main" val="4089340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noProof="0" dirty="0"/>
              <a:t>では、皆さんが挙げた飲酒や生活習慣について、今後の目標を考えてみましょう。</a:t>
            </a:r>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14</a:t>
            </a:fld>
            <a:endParaRPr lang="en-US" altLang="ja-JP" dirty="0"/>
          </a:p>
        </p:txBody>
      </p:sp>
    </p:spTree>
    <p:extLst>
      <p:ext uri="{BB962C8B-B14F-4D97-AF65-F5344CB8AC3E}">
        <p14:creationId xmlns:p14="http://schemas.microsoft.com/office/powerpoint/2010/main" val="3380681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ここで、目標の立て方についてのアドバイスがあります。</a:t>
            </a:r>
            <a:endParaRPr kumimoji="1" lang="en-US" altLang="ja-JP" dirty="0"/>
          </a:p>
          <a:p>
            <a:r>
              <a:rPr kumimoji="1" lang="ja-JP" altLang="en-US" dirty="0"/>
              <a:t>ポイントは</a:t>
            </a:r>
            <a:r>
              <a:rPr kumimoji="1" lang="en-US" altLang="ja-JP" dirty="0"/>
              <a:t>2</a:t>
            </a:r>
            <a:r>
              <a:rPr kumimoji="1" lang="ja-JP" altLang="en-US" dirty="0"/>
              <a:t>つです。１つは、できそうな目標にすることです。例えば、今から１ヶ月で</a:t>
            </a:r>
            <a:r>
              <a:rPr kumimoji="1" lang="en-US" altLang="ja-JP" dirty="0"/>
              <a:t>10</a:t>
            </a:r>
            <a:r>
              <a:rPr kumimoji="1" lang="ja-JP" altLang="en-US" dirty="0"/>
              <a:t>キロ痩せる、お酒を一切飲まないなどは、あまり難しすぎて、現実的ではないでしょう。７割くらいの力で，余裕を持って達成できそうな、当面の目標にすることが大切です。</a:t>
            </a:r>
            <a:endParaRPr kumimoji="1" lang="en-US" altLang="ja-JP" dirty="0"/>
          </a:p>
          <a:p>
            <a:r>
              <a:rPr kumimoji="1" lang="en-US" altLang="ja-JP" dirty="0"/>
              <a:t>2</a:t>
            </a:r>
            <a:r>
              <a:rPr kumimoji="1" lang="ja-JP" altLang="en-US" dirty="0"/>
              <a:t>つ目は、なるべく具体的な目標にすることです。漠然とお酒を減らす、体力をつけるなどは、目標が曖昧でゴールが見えにくいです。</a:t>
            </a:r>
            <a:r>
              <a:rPr kumimoji="1" lang="en-US" altLang="ja-JP" dirty="0"/>
              <a:t>1</a:t>
            </a:r>
            <a:r>
              <a:rPr kumimoji="1" lang="ja-JP" altLang="en-US" dirty="0"/>
              <a:t>日ビール</a:t>
            </a:r>
            <a:r>
              <a:rPr kumimoji="1" lang="en-US" altLang="ja-JP" dirty="0"/>
              <a:t>1</a:t>
            </a:r>
            <a:r>
              <a:rPr kumimoji="1" lang="ja-JP" altLang="en-US" dirty="0"/>
              <a:t>本までとか、</a:t>
            </a:r>
            <a:r>
              <a:rPr kumimoji="1" lang="en-US" altLang="ja-JP" dirty="0"/>
              <a:t>1</a:t>
            </a:r>
            <a:r>
              <a:rPr kumimoji="1" lang="ja-JP" altLang="en-US" dirty="0"/>
              <a:t>日</a:t>
            </a:r>
            <a:r>
              <a:rPr kumimoji="1" lang="en-US" altLang="ja-JP" dirty="0"/>
              <a:t>30</a:t>
            </a:r>
            <a:r>
              <a:rPr kumimoji="1" lang="ja-JP" altLang="en-US" dirty="0"/>
              <a:t>分の散歩など、具体的な目標にしておくと、ゴールがわかりやすく、取り組みやすくなります。</a:t>
            </a:r>
          </a:p>
        </p:txBody>
      </p:sp>
      <p:sp>
        <p:nvSpPr>
          <p:cNvPr id="4" name="スライド番号プレースホルダー 3"/>
          <p:cNvSpPr>
            <a:spLocks noGrp="1"/>
          </p:cNvSpPr>
          <p:nvPr>
            <p:ph type="sldNum" sz="quarter" idx="10"/>
          </p:nvPr>
        </p:nvSpPr>
        <p:spPr/>
        <p:txBody>
          <a:bodyPr/>
          <a:lstStyle/>
          <a:p>
            <a:fld id="{935E2820-AFE1-45FA-949E-17BDB534E1DC}" type="slidenum">
              <a:rPr lang="en-US" altLang="ja-JP" smtClean="0"/>
              <a:pPr/>
              <a:t>15</a:t>
            </a:fld>
            <a:endParaRPr lang="en-US" altLang="ja-JP" dirty="0"/>
          </a:p>
        </p:txBody>
      </p:sp>
    </p:spTree>
    <p:extLst>
      <p:ext uri="{BB962C8B-B14F-4D97-AF65-F5344CB8AC3E}">
        <p14:creationId xmlns:p14="http://schemas.microsoft.com/office/powerpoint/2010/main" val="3055108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スライド イメージ プレースホルダー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7346" name="ノート プレースホルダー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latin typeface="Calibri" charset="0"/>
                <a:ea typeface="ＭＳ Ｐゴシック" charset="0"/>
              </a:rPr>
              <a:t>例えば、お酒を減らすことの目標を立てる場合を考えてみます。</a:t>
            </a:r>
            <a:endParaRPr lang="en-US" altLang="ja-JP" dirty="0">
              <a:latin typeface="Calibri" charset="0"/>
              <a:ea typeface="ＭＳ Ｐゴシック" charset="0"/>
            </a:endParaRPr>
          </a:p>
          <a:p>
            <a:r>
              <a:rPr lang="ja-JP" altLang="en-US" dirty="0">
                <a:latin typeface="Calibri" charset="0"/>
                <a:ea typeface="ＭＳ Ｐゴシック" charset="0"/>
              </a:rPr>
              <a:t>今までビール</a:t>
            </a:r>
            <a:r>
              <a:rPr lang="en-US" altLang="ja-JP" dirty="0">
                <a:latin typeface="Calibri" charset="0"/>
                <a:ea typeface="ＭＳ Ｐゴシック" charset="0"/>
              </a:rPr>
              <a:t>350ml</a:t>
            </a:r>
            <a:r>
              <a:rPr lang="ja-JP" altLang="en-US" dirty="0">
                <a:latin typeface="Calibri" charset="0"/>
                <a:ea typeface="ＭＳ Ｐゴシック" charset="0"/>
              </a:rPr>
              <a:t>１缶に焼酎２合飲んでいたとします。</a:t>
            </a:r>
            <a:endParaRPr lang="en-US" altLang="ja-JP" dirty="0">
              <a:latin typeface="Calibri" charset="0"/>
              <a:ea typeface="ＭＳ Ｐゴシック" charset="0"/>
            </a:endParaRPr>
          </a:p>
          <a:p>
            <a:r>
              <a:rPr lang="ja-JP" altLang="en-US" dirty="0">
                <a:latin typeface="Calibri" charset="0"/>
                <a:ea typeface="ＭＳ Ｐゴシック" charset="0"/>
              </a:rPr>
              <a:t>この量から、お酒を完全にやめる、というのはとてもハードルが高いと思います。</a:t>
            </a:r>
            <a:endParaRPr lang="en-US" altLang="ja-JP" dirty="0">
              <a:latin typeface="Calibri" charset="0"/>
              <a:ea typeface="ＭＳ Ｐゴシック" charset="0"/>
            </a:endParaRPr>
          </a:p>
          <a:p>
            <a:r>
              <a:rPr lang="ja-JP" altLang="en-US" dirty="0">
                <a:latin typeface="Calibri" charset="0"/>
                <a:ea typeface="ＭＳ Ｐゴシック" charset="0"/>
              </a:rPr>
              <a:t>その時の具体的で実現可能な目標としては、どんなことが考えられるでしょうか？</a:t>
            </a:r>
            <a:endParaRPr lang="en-US" altLang="ja-JP" dirty="0">
              <a:latin typeface="Calibri" charset="0"/>
              <a:ea typeface="ＭＳ Ｐゴシック" charset="0"/>
            </a:endParaRPr>
          </a:p>
          <a:p>
            <a:r>
              <a:rPr lang="ja-JP" altLang="en-US" dirty="0">
                <a:latin typeface="Calibri" charset="0"/>
                <a:ea typeface="ＭＳ Ｐゴシック" charset="0"/>
              </a:rPr>
              <a:t>例えば、ビールを</a:t>
            </a:r>
            <a:r>
              <a:rPr lang="en-US" altLang="ja-JP" dirty="0">
                <a:latin typeface="Calibri" charset="0"/>
                <a:ea typeface="ＭＳ Ｐゴシック" charset="0"/>
              </a:rPr>
              <a:t>350ml</a:t>
            </a:r>
            <a:r>
              <a:rPr lang="ja-JP" altLang="en-US" dirty="0">
                <a:latin typeface="Calibri" charset="0"/>
                <a:ea typeface="ＭＳ Ｐゴシック" charset="0"/>
              </a:rPr>
              <a:t>１缶と焼酎１合</a:t>
            </a:r>
            <a:r>
              <a:rPr lang="en-US" altLang="ja-JP" dirty="0">
                <a:latin typeface="Calibri" charset="0"/>
                <a:ea typeface="ＭＳ Ｐゴシック" charset="0"/>
              </a:rPr>
              <a:t>5</a:t>
            </a:r>
            <a:r>
              <a:rPr lang="ja-JP" altLang="en-US" dirty="0">
                <a:latin typeface="Calibri" charset="0"/>
                <a:ea typeface="ＭＳ Ｐゴシック" charset="0"/>
              </a:rPr>
              <a:t>勺にするなどでも、良い目標でしょう。</a:t>
            </a:r>
            <a:endParaRPr lang="en-US" altLang="ja-JP" dirty="0">
              <a:latin typeface="Calibri" charset="0"/>
              <a:ea typeface="ＭＳ Ｐゴシック" charset="0"/>
            </a:endParaRPr>
          </a:p>
          <a:p>
            <a:r>
              <a:rPr lang="ja-JP" altLang="en-US" dirty="0">
                <a:latin typeface="Calibri" charset="0"/>
                <a:ea typeface="ＭＳ Ｐゴシック" charset="0"/>
              </a:rPr>
              <a:t>また、付き合いで外で飲酒する機会があっても、１日</a:t>
            </a:r>
            <a:r>
              <a:rPr lang="en-US" altLang="ja-JP" dirty="0">
                <a:latin typeface="Calibri" charset="0"/>
                <a:ea typeface="ＭＳ Ｐゴシック" charset="0"/>
              </a:rPr>
              <a:t>9</a:t>
            </a:r>
            <a:r>
              <a:rPr lang="ja-JP" altLang="en-US" dirty="0">
                <a:latin typeface="Calibri" charset="0"/>
                <a:ea typeface="ＭＳ Ｐゴシック" charset="0"/>
              </a:rPr>
              <a:t>ドリンクを超えないなどが考えられます。</a:t>
            </a:r>
            <a:endParaRPr lang="en-US" altLang="ja-JP" dirty="0">
              <a:latin typeface="Calibri" charset="0"/>
              <a:ea typeface="ＭＳ Ｐゴシック" charset="0"/>
            </a:endParaRPr>
          </a:p>
        </p:txBody>
      </p:sp>
      <p:sp>
        <p:nvSpPr>
          <p:cNvPr id="57347" name="スライド番号プレースホルダー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alibri"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alibri"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alibri"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alibri" charset="0"/>
                <a:ea typeface="ＭＳ Ｐゴシック" charset="0"/>
              </a:defRPr>
            </a:lvl9pPr>
          </a:lstStyle>
          <a:p>
            <a:fld id="{E17E8C96-2B67-8A4E-A612-18813115F545}" type="slidenum">
              <a:rPr lang="ja-JP" altLang="en-US" sz="1200"/>
              <a:pPr/>
              <a:t>16</a:t>
            </a:fld>
            <a:endParaRPr lang="ja-JP" altLang="en-US" sz="1200"/>
          </a:p>
        </p:txBody>
      </p:sp>
    </p:spTree>
    <p:extLst>
      <p:ext uri="{BB962C8B-B14F-4D97-AF65-F5344CB8AC3E}">
        <p14:creationId xmlns:p14="http://schemas.microsoft.com/office/powerpoint/2010/main" val="3995430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スライド イメージ プレースホルダー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7346" name="ノート プレースホルダー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latin typeface="Calibri" charset="0"/>
                <a:ea typeface="ＭＳ Ｐゴシック" charset="0"/>
              </a:rPr>
              <a:t>また、ダイエットの場合だと、間食におやつとカフェオレを食べていたとすると、</a:t>
            </a:r>
            <a:endParaRPr lang="en-US" altLang="ja-JP" dirty="0">
              <a:latin typeface="Calibri" charset="0"/>
              <a:ea typeface="ＭＳ Ｐゴシック"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Calibri" charset="0"/>
                <a:ea typeface="ＭＳ Ｐゴシック" charset="0"/>
              </a:rPr>
              <a:t>具体的で実現可能な目標としては、どういったことが考えられるでしょうか？</a:t>
            </a:r>
            <a:endParaRPr lang="en-US" altLang="ja-JP" dirty="0">
              <a:latin typeface="Calibri" charset="0"/>
              <a:ea typeface="ＭＳ Ｐゴシック" charset="0"/>
            </a:endParaRPr>
          </a:p>
          <a:p>
            <a:r>
              <a:rPr lang="ja-JP" altLang="en-US" dirty="0">
                <a:latin typeface="Calibri" charset="0"/>
                <a:ea typeface="ＭＳ Ｐゴシック" charset="0"/>
              </a:rPr>
              <a:t>間食をなくすや、カフェオレの代わりに緑茶にする、などが考えられるかもしれません。</a:t>
            </a:r>
            <a:endParaRPr lang="en-US" altLang="ja-JP" dirty="0">
              <a:latin typeface="Calibri" charset="0"/>
              <a:ea typeface="ＭＳ Ｐゴシック" charset="0"/>
            </a:endParaRPr>
          </a:p>
          <a:p>
            <a:r>
              <a:rPr lang="ja-JP" altLang="en-US" dirty="0">
                <a:latin typeface="Calibri" charset="0"/>
                <a:ea typeface="ＭＳ Ｐゴシック" charset="0"/>
              </a:rPr>
              <a:t>ダイエットだと、</a:t>
            </a:r>
            <a:r>
              <a:rPr lang="en-US" altLang="ja-JP" dirty="0">
                <a:latin typeface="Calibri" charset="0"/>
                <a:ea typeface="ＭＳ Ｐゴシック" charset="0"/>
              </a:rPr>
              <a:t>1</a:t>
            </a:r>
            <a:r>
              <a:rPr lang="ja-JP" altLang="en-US" dirty="0">
                <a:latin typeface="Calibri" charset="0"/>
                <a:ea typeface="ＭＳ Ｐゴシック" charset="0"/>
              </a:rPr>
              <a:t>ヶ月間で</a:t>
            </a:r>
            <a:r>
              <a:rPr lang="en-US" altLang="ja-JP" dirty="0">
                <a:latin typeface="Calibri" charset="0"/>
                <a:ea typeface="ＭＳ Ｐゴシック" charset="0"/>
              </a:rPr>
              <a:t>3</a:t>
            </a:r>
            <a:r>
              <a:rPr lang="ja-JP" altLang="en-US" dirty="0">
                <a:latin typeface="Calibri" charset="0"/>
                <a:ea typeface="ＭＳ Ｐゴシック" charset="0"/>
              </a:rPr>
              <a:t>キロ減量は難しいかもしれませんが、</a:t>
            </a:r>
            <a:r>
              <a:rPr lang="en-US" altLang="ja-JP" dirty="0">
                <a:latin typeface="Calibri" charset="0"/>
                <a:ea typeface="ＭＳ Ｐゴシック" charset="0"/>
              </a:rPr>
              <a:t>1</a:t>
            </a:r>
            <a:r>
              <a:rPr lang="ja-JP" altLang="en-US" dirty="0">
                <a:latin typeface="Calibri" charset="0"/>
                <a:ea typeface="ＭＳ Ｐゴシック" charset="0"/>
              </a:rPr>
              <a:t>キロはできるかもしれません。</a:t>
            </a:r>
            <a:endParaRPr lang="en-US" altLang="ja-JP" dirty="0">
              <a:latin typeface="Calibri" charset="0"/>
              <a:ea typeface="ＭＳ Ｐゴシック" charset="0"/>
            </a:endParaRPr>
          </a:p>
          <a:p>
            <a:r>
              <a:rPr lang="ja-JP" altLang="en-US" dirty="0">
                <a:latin typeface="Calibri" charset="0"/>
                <a:ea typeface="ＭＳ Ｐゴシック" charset="0"/>
              </a:rPr>
              <a:t>また、運動の習慣をつけたい方は、毎日だと難しくても、週に２日１５分だけだと、できそうではないでしょうか？</a:t>
            </a:r>
            <a:endParaRPr lang="en-US" altLang="ja-JP" dirty="0">
              <a:latin typeface="Calibri" charset="0"/>
              <a:ea typeface="ＭＳ Ｐゴシック" charset="0"/>
            </a:endParaRPr>
          </a:p>
        </p:txBody>
      </p:sp>
      <p:sp>
        <p:nvSpPr>
          <p:cNvPr id="57347" name="スライド番号プレースホルダー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alibri"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alibri"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alibri"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alibri" charset="0"/>
                <a:ea typeface="ＭＳ Ｐゴシック" charset="0"/>
              </a:defRPr>
            </a:lvl9pPr>
          </a:lstStyle>
          <a:p>
            <a:fld id="{E17E8C96-2B67-8A4E-A612-18813115F545}" type="slidenum">
              <a:rPr lang="ja-JP" altLang="en-US" sz="1200"/>
              <a:pPr/>
              <a:t>17</a:t>
            </a:fld>
            <a:endParaRPr lang="ja-JP" altLang="en-US" sz="1200"/>
          </a:p>
        </p:txBody>
      </p:sp>
    </p:spTree>
    <p:extLst>
      <p:ext uri="{BB962C8B-B14F-4D97-AF65-F5344CB8AC3E}">
        <p14:creationId xmlns:p14="http://schemas.microsoft.com/office/powerpoint/2010/main" val="1400350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お酒についての目標だと、具体的な数値目標を掲げる以外に、ここに挙げたお酒の量を減らすための、有効な対処法方法を目標にしていただいても結構です。</a:t>
            </a:r>
            <a:endParaRPr kumimoji="1" lang="en-US" altLang="ja-JP" dirty="0"/>
          </a:p>
          <a:p>
            <a:r>
              <a:rPr kumimoji="1" lang="ja-JP" altLang="en-US" dirty="0"/>
              <a:t>テキスト</a:t>
            </a:r>
            <a:r>
              <a:rPr kumimoji="1" lang="en-US" altLang="ja-JP" dirty="0"/>
              <a:t>29</a:t>
            </a:r>
            <a:r>
              <a:rPr kumimoji="1" lang="ja-JP" altLang="en-US" dirty="0"/>
              <a:t>ページにもいろいろ書いてあります。やってみよう、これだったらできそうだと思う方法にチェックを入れてみてください。</a:t>
            </a:r>
          </a:p>
        </p:txBody>
      </p:sp>
      <p:sp>
        <p:nvSpPr>
          <p:cNvPr id="4" name="スライド番号プレースホルダー 3"/>
          <p:cNvSpPr>
            <a:spLocks noGrp="1"/>
          </p:cNvSpPr>
          <p:nvPr>
            <p:ph type="sldNum" sz="quarter" idx="10"/>
          </p:nvPr>
        </p:nvSpPr>
        <p:spPr/>
        <p:txBody>
          <a:bodyPr/>
          <a:lstStyle/>
          <a:p>
            <a:fld id="{935E2820-AFE1-45FA-949E-17BDB534E1DC}" type="slidenum">
              <a:rPr lang="en-US" altLang="ja-JP" smtClean="0"/>
              <a:pPr/>
              <a:t>18</a:t>
            </a:fld>
            <a:endParaRPr lang="en-US" altLang="ja-JP" dirty="0"/>
          </a:p>
        </p:txBody>
      </p:sp>
    </p:spTree>
    <p:extLst>
      <p:ext uri="{BB962C8B-B14F-4D97-AF65-F5344CB8AC3E}">
        <p14:creationId xmlns:p14="http://schemas.microsoft.com/office/powerpoint/2010/main" val="1087735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飲酒以外の生活習慣の場合でしたら、対処法としてこのような方法を考えてみました。飲酒の場合と同じで、こうした対処法を実践することも、目標になります。生活習慣について目標を立てた方は、テキスト</a:t>
            </a:r>
            <a:r>
              <a:rPr kumimoji="1" lang="en-US" altLang="ja-JP" dirty="0"/>
              <a:t>31</a:t>
            </a:r>
            <a:r>
              <a:rPr kumimoji="1" lang="ja-JP" altLang="en-US" dirty="0"/>
              <a:t>ページのリストの中でやってみようと思う方法にチェックを入れてください。</a:t>
            </a:r>
            <a:endParaRPr kumimoji="1" lang="en-US" altLang="ja-JP" dirty="0"/>
          </a:p>
          <a:p>
            <a:r>
              <a:rPr lang="ja-JP" altLang="en-US" dirty="0">
                <a:latin typeface="Calibri" charset="0"/>
                <a:ea typeface="ＭＳ Ｐゴシック" charset="0"/>
              </a:rPr>
              <a:t>これだけでも結構ですが、皆さんができそうで、具体的な数値目標を立ててみるとしたらいかがでしょうか？</a:t>
            </a:r>
            <a:endParaRPr lang="en-US" altLang="ja-JP" dirty="0">
              <a:latin typeface="Calibri" charset="0"/>
              <a:ea typeface="ＭＳ Ｐゴシック" charset="0"/>
            </a:endParaRPr>
          </a:p>
          <a:p>
            <a:r>
              <a:rPr lang="ja-JP" altLang="en-US" dirty="0">
                <a:latin typeface="Calibri" charset="0"/>
                <a:ea typeface="ＭＳ Ｐゴシック" charset="0"/>
              </a:rPr>
              <a:t>もし、数値目標が考えられれば、それもテキストに書き込んでみてください。</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ja-JP" altLang="en-US" dirty="0">
                <a:latin typeface="Calibri" charset="0"/>
                <a:ea typeface="ＭＳ Ｐゴシック" charset="0"/>
              </a:rPr>
              <a:t>（★テキストに飲酒あるいはその他の生活習慣の目標の記入が終わった頃を見計らって；参加者が</a:t>
            </a:r>
            <a:r>
              <a:rPr lang="en-US" altLang="ja-JP" dirty="0">
                <a:latin typeface="Calibri" charset="0"/>
                <a:ea typeface="ＭＳ Ｐゴシック" charset="0"/>
              </a:rPr>
              <a:t>10</a:t>
            </a:r>
            <a:r>
              <a:rPr lang="ja-JP" altLang="en-US" dirty="0">
                <a:latin typeface="Calibri" charset="0"/>
                <a:ea typeface="ＭＳ Ｐゴシック" charset="0"/>
              </a:rPr>
              <a:t>人以内であれば全体で発表、</a:t>
            </a:r>
            <a:r>
              <a:rPr lang="en-US" altLang="ja-JP" dirty="0">
                <a:latin typeface="Calibri" charset="0"/>
                <a:ea typeface="ＭＳ Ｐゴシック" charset="0"/>
              </a:rPr>
              <a:t>10</a:t>
            </a:r>
            <a:r>
              <a:rPr lang="ja-JP" altLang="en-US" dirty="0">
                <a:latin typeface="Calibri" charset="0"/>
                <a:ea typeface="ＭＳ Ｐゴシック" charset="0"/>
              </a:rPr>
              <a:t>人超であれば小グループ内で発表とする）</a:t>
            </a:r>
            <a:endParaRPr lang="en-US" altLang="ja-JP" dirty="0">
              <a:latin typeface="Calibri" charset="0"/>
              <a:ea typeface="ＭＳ Ｐゴシック" charset="0"/>
            </a:endParaRPr>
          </a:p>
          <a:p>
            <a:r>
              <a:rPr lang="ja-JP" altLang="en-US" dirty="0">
                <a:latin typeface="Calibri" charset="0"/>
                <a:ea typeface="ＭＳ Ｐゴシック" charset="0"/>
              </a:rPr>
              <a:t>では、皆さんが立てた目標を小グループ内で、発表していただきたいと思います。</a:t>
            </a:r>
            <a:endParaRPr lang="en-US" altLang="ja-JP" dirty="0">
              <a:latin typeface="Calibri" charset="0"/>
              <a:ea typeface="ＭＳ Ｐゴシック"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935E2820-AFE1-45FA-949E-17BDB534E1DC}" type="slidenum">
              <a:rPr lang="en-US" altLang="ja-JP" smtClean="0"/>
              <a:pPr/>
              <a:t>19</a:t>
            </a:fld>
            <a:endParaRPr lang="en-US" altLang="ja-JP" dirty="0"/>
          </a:p>
        </p:txBody>
      </p:sp>
    </p:spTree>
    <p:extLst>
      <p:ext uri="{BB962C8B-B14F-4D97-AF65-F5344CB8AC3E}">
        <p14:creationId xmlns:p14="http://schemas.microsoft.com/office/powerpoint/2010/main" val="497760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前回もお話ししましたが、参加する際の３つのお約束があります。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１つ目、ここの話はここだけで、他の場所では話さないようにしましょう。</a:t>
            </a:r>
            <a:endParaRPr kumimoji="1" lang="en-US" altLang="ja-JP" dirty="0"/>
          </a:p>
          <a:p>
            <a:r>
              <a:rPr kumimoji="1" lang="ja-JP" altLang="en-US" dirty="0"/>
              <a:t>ありのまま、自由にお話する為にも、ここの話はここだけにしましょう。</a:t>
            </a:r>
            <a:endParaRPr kumimoji="1" lang="en-US" altLang="ja-JP" dirty="0"/>
          </a:p>
          <a:p>
            <a:endParaRPr kumimoji="1" lang="en-US" altLang="ja-JP" dirty="0"/>
          </a:p>
          <a:p>
            <a:r>
              <a:rPr kumimoji="1" lang="en-US" altLang="ja-JP" dirty="0"/>
              <a:t>2</a:t>
            </a:r>
            <a:r>
              <a:rPr kumimoji="1" lang="ja-JP" altLang="en-US" dirty="0"/>
              <a:t>つ目、出来そうと思えるように、この場を使って練習していきましょう。</a:t>
            </a:r>
            <a:endParaRPr kumimoji="1" lang="en-US" altLang="ja-JP" dirty="0"/>
          </a:p>
          <a:p>
            <a:r>
              <a:rPr kumimoji="1" lang="ja-JP" altLang="en-US" dirty="0"/>
              <a:t>今までやったことのないことも多いと思います。ですが、一番大事なのは、自分自身が「やってみよう」、「これならできそうだ」と思えることを実践することです。</a:t>
            </a:r>
            <a:endParaRPr kumimoji="1" lang="en-US" altLang="ja-JP" dirty="0"/>
          </a:p>
          <a:p>
            <a:r>
              <a:rPr kumimoji="1" lang="ja-JP" altLang="en-US" dirty="0"/>
              <a:t>決して無理をせず、出来そうなことを積み重ねていきましょう。</a:t>
            </a:r>
            <a:endParaRPr kumimoji="1" lang="en-US" altLang="ja-JP" dirty="0"/>
          </a:p>
          <a:p>
            <a:endParaRPr kumimoji="1" lang="en-US" altLang="ja-JP" dirty="0"/>
          </a:p>
          <a:p>
            <a:r>
              <a:rPr kumimoji="1" lang="ja-JP" altLang="en-US" dirty="0"/>
              <a:t>３つ目、この場を使って練習をして、ご家庭でやってみましょう。</a:t>
            </a:r>
            <a:endParaRPr kumimoji="1" lang="en-US" altLang="ja-JP" dirty="0"/>
          </a:p>
          <a:p>
            <a:r>
              <a:rPr kumimoji="1" lang="ja-JP" altLang="en-US" dirty="0"/>
              <a:t>３回と時間が限られています。ぜひ効果を高めるために、ここで練習して、ご家庭でもやってみましょう。</a:t>
            </a:r>
            <a:endParaRPr lang="ja-JP" altLang="en-US" noProof="0" dirty="0"/>
          </a:p>
        </p:txBody>
      </p:sp>
      <p:sp>
        <p:nvSpPr>
          <p:cNvPr id="4" name="スライド番号プレースホルダー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7542409-6A04-4DC6-AC3A-D3758287A8F2}" type="slidenum">
              <a:rPr kumimoji="0" lang="en-US" sz="1200" b="0" i="0" u="none" strike="noStrike" kern="1200" cap="none" spc="0" normalizeH="0" baseline="0" noProof="0" smtClean="0">
                <a:ln>
                  <a:noFill/>
                </a:ln>
                <a:solidFill>
                  <a:srgbClr val="595959"/>
                </a:solidFill>
                <a:effectLst/>
                <a:uLnTx/>
                <a:uFillTx/>
                <a:latin typeface="ＭＳ Ｐゴシック" panose="020B0600070205080204" pitchFamily="50" charset="-128"/>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595959"/>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660935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noProof="0" dirty="0"/>
              <a:t>では、家族団欒に役立つ、コミュニケーションについてお話したいと思います。</a:t>
            </a:r>
            <a:endParaRPr kumimoji="1" lang="en-US" altLang="ja-JP"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 P丸ゴシック体M" panose="020B0600010101010101" pitchFamily="50" charset="-128"/>
                <a:ea typeface="AR P丸ゴシック体M" panose="020B0600010101010101" pitchFamily="50" charset="-128"/>
              </a:rPr>
              <a:t>家族同士だと、後から振り返ると、「言わなくてもよかったな」ということを言ってしまいがちです。</a:t>
            </a:r>
            <a:endParaRPr lang="en-US" altLang="ja-JP" sz="1200" dirty="0">
              <a:latin typeface="AR P丸ゴシック体M" panose="020B0600010101010101" pitchFamily="50" charset="-128"/>
              <a:ea typeface="AR P丸ゴシック体M" panose="020B0600010101010101"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 P丸ゴシック体M" panose="020B0600010101010101" pitchFamily="50" charset="-128"/>
                <a:ea typeface="AR P丸ゴシック体M" panose="020B0600010101010101" pitchFamily="50" charset="-128"/>
              </a:rPr>
              <a:t>例えば、パートナーのお酒について、少し注意すると、不機嫌な態度を取られたり、黙ってしまわれたり。</a:t>
            </a:r>
            <a:endParaRPr lang="en-US" altLang="ja-JP" sz="1200" dirty="0">
              <a:latin typeface="AR P丸ゴシック体M" panose="020B0600010101010101" pitchFamily="50" charset="-128"/>
              <a:ea typeface="AR P丸ゴシック体M" panose="020B0600010101010101"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 P丸ゴシック体M" panose="020B0600010101010101" pitchFamily="50" charset="-128"/>
                <a:ea typeface="AR P丸ゴシック体M" panose="020B0600010101010101" pitchFamily="50" charset="-128"/>
              </a:rPr>
              <a:t>そのため、「余計なことは言わずにいよう」、「言って関係を悪くするよりも黙っていよう」となりがちです。</a:t>
            </a:r>
            <a:endParaRPr lang="en-US" altLang="ja-JP" sz="1200" dirty="0">
              <a:latin typeface="AR P丸ゴシック体M" panose="020B0600010101010101" pitchFamily="50" charset="-128"/>
              <a:ea typeface="AR P丸ゴシック体M" panose="020B0600010101010101"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 P丸ゴシック体M" panose="020B0600010101010101" pitchFamily="50" charset="-128"/>
                <a:ea typeface="AR P丸ゴシック体M" panose="020B0600010101010101" pitchFamily="50" charset="-128"/>
              </a:rPr>
              <a:t>本当は言いたいことがあるのに、うまくいかず、最後には伝えることを諦めてしまう。</a:t>
            </a:r>
            <a:endParaRPr lang="en-US" altLang="ja-JP" sz="1200" dirty="0">
              <a:latin typeface="AR P丸ゴシック体M" panose="020B0600010101010101" pitchFamily="50" charset="-128"/>
              <a:ea typeface="AR P丸ゴシック体M" panose="020B0600010101010101"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 P丸ゴシック体M" panose="020B0600010101010101" pitchFamily="50" charset="-128"/>
                <a:ea typeface="AR P丸ゴシック体M" panose="020B0600010101010101" pitchFamily="50" charset="-128"/>
              </a:rPr>
              <a:t>そして、家族のコミュニケーションも偏ったものになりがちです。</a:t>
            </a:r>
            <a:endParaRPr lang="en-US" altLang="ja-JP" sz="1200" dirty="0">
              <a:latin typeface="AR P丸ゴシック体M" panose="020B0600010101010101" pitchFamily="50" charset="-128"/>
              <a:ea typeface="AR P丸ゴシック体M" panose="020B0600010101010101"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 P丸ゴシック体M" panose="020B0600010101010101" pitchFamily="50" charset="-128"/>
                <a:ea typeface="AR P丸ゴシック体M" panose="020B0600010101010101" pitchFamily="50" charset="-128"/>
              </a:rPr>
              <a:t>コミュニケーションスキルは、家族が本人に伝えたいことを、言葉できちんと伝えるための大事な道具です。</a:t>
            </a:r>
            <a:endParaRPr lang="en-US" altLang="ja-JP" sz="1200" dirty="0">
              <a:latin typeface="AR P丸ゴシック体M" panose="020B0600010101010101" pitchFamily="50" charset="-128"/>
              <a:ea typeface="AR P丸ゴシック体M" panose="020B0600010101010101"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 P丸ゴシック体M" panose="020B0600010101010101" pitchFamily="50" charset="-128"/>
                <a:ea typeface="AR P丸ゴシック体M" panose="020B0600010101010101" pitchFamily="50" charset="-128"/>
              </a:rPr>
              <a:t>家族団欒の時間を気持ちよく過ごすためにも、相手に伝わるように、言いたいことを伝えることが、不可欠になります。</a:t>
            </a:r>
            <a:endParaRPr lang="en-US" altLang="ja-JP" sz="1200" dirty="0">
              <a:latin typeface="AR P丸ゴシック体M" panose="020B0600010101010101" pitchFamily="50" charset="-128"/>
              <a:ea typeface="AR P丸ゴシック体M" panose="020B0600010101010101"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 P丸ゴシック体M" panose="020B0600010101010101" pitchFamily="50" charset="-128"/>
                <a:ea typeface="AR P丸ゴシック体M" panose="020B0600010101010101" pitchFamily="50" charset="-128"/>
              </a:rPr>
              <a:t>言ったつもりでも、相手には伝わっていなかったり、言いたいことをほとんど言えなかったりでは、お互い気持ちよく過ごせません。自分が伝えたいことを、相手に伝わるように話すことが不可欠です。</a:t>
            </a:r>
            <a:endParaRPr kumimoji="1" lang="ja-JP" altLang="en-US" dirty="0"/>
          </a:p>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20</a:t>
            </a:fld>
            <a:endParaRPr lang="en-US" altLang="ja-JP" dirty="0"/>
          </a:p>
        </p:txBody>
      </p:sp>
    </p:spTree>
    <p:extLst>
      <p:ext uri="{BB962C8B-B14F-4D97-AF65-F5344CB8AC3E}">
        <p14:creationId xmlns:p14="http://schemas.microsoft.com/office/powerpoint/2010/main" val="3380681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これから、皆さんに身に付けていただきたい、新しいコミュニケーションスキルについてお話しします。</a:t>
            </a:r>
            <a:endParaRPr kumimoji="1" lang="en-US" altLang="ja-JP" dirty="0"/>
          </a:p>
          <a:p>
            <a:r>
              <a:rPr kumimoji="1" lang="ja-JP" altLang="en-US" dirty="0"/>
              <a:t>ここでは、とても役に立つ</a:t>
            </a:r>
            <a:r>
              <a:rPr kumimoji="1" lang="en-US" altLang="ja-JP" dirty="0"/>
              <a:t>3</a:t>
            </a:r>
            <a:r>
              <a:rPr kumimoji="1" lang="ja-JP" altLang="en-US" dirty="0"/>
              <a:t>つのスキルをお教えしましょう。</a:t>
            </a:r>
          </a:p>
        </p:txBody>
      </p:sp>
      <p:sp>
        <p:nvSpPr>
          <p:cNvPr id="4" name="スライド番号プレースホルダー 3"/>
          <p:cNvSpPr>
            <a:spLocks noGrp="1"/>
          </p:cNvSpPr>
          <p:nvPr>
            <p:ph type="sldNum" sz="quarter" idx="10"/>
          </p:nvPr>
        </p:nvSpPr>
        <p:spPr/>
        <p:txBody>
          <a:bodyPr/>
          <a:lstStyle/>
          <a:p>
            <a:fld id="{935E2820-AFE1-45FA-949E-17BDB534E1DC}" type="slidenum">
              <a:rPr lang="en-US" altLang="ja-JP" smtClean="0"/>
              <a:pPr/>
              <a:t>21</a:t>
            </a:fld>
            <a:endParaRPr lang="en-US" altLang="ja-JP" dirty="0"/>
          </a:p>
        </p:txBody>
      </p:sp>
    </p:spTree>
    <p:extLst>
      <p:ext uri="{BB962C8B-B14F-4D97-AF65-F5344CB8AC3E}">
        <p14:creationId xmlns:p14="http://schemas.microsoft.com/office/powerpoint/2010/main" val="3707483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eaLnBrk="1" hangingPunct="1">
              <a:buFont typeface="Arial" charset="0"/>
              <a:buNone/>
            </a:pPr>
            <a:r>
              <a:rPr lang="ja-JP" altLang="en-US" dirty="0">
                <a:latin typeface="メイリオ" charset="0"/>
                <a:ea typeface="メイリオ" charset="0"/>
                <a:cs typeface="メイリオ" charset="0"/>
              </a:rPr>
              <a:t>けんかをしないためには、どうしたら良いのでしょうか？</a:t>
            </a:r>
            <a:endParaRPr lang="en-US" altLang="ja-JP" dirty="0">
              <a:latin typeface="メイリオ" charset="0"/>
              <a:ea typeface="メイリオ" charset="0"/>
              <a:cs typeface="メイリオ" charset="0"/>
            </a:endParaRPr>
          </a:p>
          <a:p>
            <a:pPr marL="0" indent="0" eaLnBrk="1" hangingPunct="1">
              <a:buFont typeface="Arial" charset="0"/>
              <a:buNone/>
            </a:pPr>
            <a:r>
              <a:rPr lang="ja-JP" altLang="en-US" dirty="0">
                <a:latin typeface="メイリオ" charset="0"/>
                <a:ea typeface="メイリオ" charset="0"/>
                <a:cs typeface="メイリオ" charset="0"/>
              </a:rPr>
              <a:t>逆に、けんかをするためには、どうしたら良いかを考えると、とても簡単です。</a:t>
            </a:r>
            <a:endParaRPr lang="en-US" altLang="ja-JP" dirty="0">
              <a:latin typeface="メイリオ" charset="0"/>
              <a:ea typeface="メイリオ" charset="0"/>
              <a:cs typeface="メイリオ" charset="0"/>
            </a:endParaRPr>
          </a:p>
          <a:p>
            <a:pPr marL="0" indent="0" eaLnBrk="1" hangingPunct="1">
              <a:buFont typeface="Arial" charset="0"/>
              <a:buNone/>
            </a:pPr>
            <a:r>
              <a:rPr lang="ja-JP" altLang="en-US" dirty="0">
                <a:latin typeface="メイリオ" charset="0"/>
                <a:ea typeface="メイリオ" charset="0"/>
                <a:cs typeface="メイリオ" charset="0"/>
              </a:rPr>
              <a:t>「相手に攻撃されている」と感じさせたら良いのです。そして、そう感じさせる最も簡単な方法は、「あなたは」という言葉で始めることです。</a:t>
            </a:r>
            <a:endParaRPr lang="en-US" altLang="ja-JP" dirty="0">
              <a:latin typeface="メイリオ" charset="0"/>
              <a:ea typeface="メイリオ" charset="0"/>
              <a:cs typeface="メイリオ" charset="0"/>
            </a:endParaRPr>
          </a:p>
          <a:p>
            <a:pPr marL="0" indent="0" eaLnBrk="1" hangingPunct="1">
              <a:buFont typeface="Arial" charset="0"/>
              <a:buNone/>
            </a:pPr>
            <a:r>
              <a:rPr lang="ja-JP" altLang="en-US" dirty="0">
                <a:latin typeface="メイリオ" charset="0"/>
                <a:ea typeface="メイリオ" charset="0"/>
                <a:cs typeface="メイリオ" charset="0"/>
              </a:rPr>
              <a:t>ただし、日本語には落とし穴があります。「あなたは」という主語が隠れてしまっているのです。</a:t>
            </a:r>
            <a:endParaRPr lang="en-US" altLang="ja-JP" dirty="0">
              <a:latin typeface="メイリオ" charset="0"/>
              <a:ea typeface="メイリオ" charset="0"/>
              <a:cs typeface="メイリオ" charset="0"/>
            </a:endParaRPr>
          </a:p>
          <a:p>
            <a:pPr marL="0" indent="0" eaLnBrk="1" hangingPunct="1">
              <a:buFont typeface="Arial" charset="0"/>
              <a:buNone/>
            </a:pPr>
            <a:r>
              <a:rPr lang="ja-JP" altLang="en-US" dirty="0">
                <a:latin typeface="メイリオ" charset="0"/>
                <a:ea typeface="メイリオ" charset="0"/>
                <a:cs typeface="メイリオ" charset="0"/>
              </a:rPr>
              <a:t>「あなた」から始まる言葉を、「私」から始まる言葉に変えてみましょう。</a:t>
            </a:r>
            <a:endParaRPr lang="en-US" altLang="ja-JP" dirty="0">
              <a:latin typeface="メイリオ" charset="0"/>
              <a:ea typeface="メイリオ" charset="0"/>
              <a:cs typeface="メイリオ" charset="0"/>
            </a:endParaRPr>
          </a:p>
          <a:p>
            <a:pPr marL="0" indent="0" eaLnBrk="1" hangingPunct="1">
              <a:buFont typeface="Arial" charset="0"/>
              <a:buNone/>
            </a:pPr>
            <a:r>
              <a:rPr lang="ja-JP" altLang="en-US" dirty="0">
                <a:latin typeface="メイリオ" charset="0"/>
                <a:ea typeface="メイリオ" charset="0"/>
                <a:cs typeface="メイリオ" charset="0"/>
              </a:rPr>
              <a:t>これが、スキル</a:t>
            </a:r>
            <a:r>
              <a:rPr lang="en-US" altLang="ja-JP" dirty="0">
                <a:latin typeface="メイリオ" charset="0"/>
                <a:ea typeface="メイリオ" charset="0"/>
                <a:cs typeface="メイリオ" charset="0"/>
              </a:rPr>
              <a:t>①</a:t>
            </a:r>
            <a:r>
              <a:rPr lang="ja-JP" altLang="en-US" dirty="0">
                <a:latin typeface="メイリオ" charset="0"/>
                <a:ea typeface="メイリオ" charset="0"/>
                <a:cs typeface="メイリオ" charset="0"/>
              </a:rPr>
              <a:t>の、わたしを主語にした言い方をする、です。</a:t>
            </a:r>
            <a:endParaRPr lang="en-US" altLang="ja-JP" dirty="0">
              <a:latin typeface="メイリオ" charset="0"/>
              <a:ea typeface="メイリオ" charset="0"/>
              <a:cs typeface="メイリオ" charset="0"/>
            </a:endParaRPr>
          </a:p>
          <a:p>
            <a:pPr marL="0" indent="0" eaLnBrk="1" hangingPunct="1">
              <a:buFont typeface="Arial" charset="0"/>
              <a:buNone/>
            </a:pPr>
            <a:r>
              <a:rPr lang="ja-JP" altLang="en-US" dirty="0">
                <a:latin typeface="メイリオ" charset="0"/>
                <a:ea typeface="メイリオ" charset="0"/>
                <a:cs typeface="メイリオ" charset="0"/>
              </a:rPr>
              <a:t>私を主語にした言い方にすると、攻撃されていると思われにくく、自分が感じていることを伝えることができます。</a:t>
            </a:r>
            <a:endParaRPr lang="en-US" altLang="ja-JP" dirty="0">
              <a:latin typeface="メイリオ" charset="0"/>
              <a:ea typeface="メイリオ" charset="0"/>
              <a:cs typeface="メイリオ" charset="0"/>
            </a:endParaRPr>
          </a:p>
        </p:txBody>
      </p:sp>
      <p:sp>
        <p:nvSpPr>
          <p:cNvPr id="4" name="スライド番号プレースホルダー 3"/>
          <p:cNvSpPr>
            <a:spLocks noGrp="1"/>
          </p:cNvSpPr>
          <p:nvPr>
            <p:ph type="sldNum" sz="quarter" idx="10"/>
          </p:nvPr>
        </p:nvSpPr>
        <p:spPr/>
        <p:txBody>
          <a:bodyPr/>
          <a:lstStyle/>
          <a:p>
            <a:fld id="{935E2820-AFE1-45FA-949E-17BDB534E1DC}" type="slidenum">
              <a:rPr lang="en-US" altLang="ja-JP" smtClean="0"/>
              <a:pPr/>
              <a:t>22</a:t>
            </a:fld>
            <a:endParaRPr lang="en-US" altLang="ja-JP" dirty="0"/>
          </a:p>
        </p:txBody>
      </p:sp>
    </p:spTree>
    <p:extLst>
      <p:ext uri="{BB962C8B-B14F-4D97-AF65-F5344CB8AC3E}">
        <p14:creationId xmlns:p14="http://schemas.microsoft.com/office/powerpoint/2010/main" val="3909224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例を見てみましょう。</a:t>
            </a:r>
            <a:endParaRPr kumimoji="1" lang="en-US" altLang="ja-JP" dirty="0"/>
          </a:p>
          <a:p>
            <a:endParaRPr kumimoji="1" lang="en-US" altLang="ja-JP" dirty="0"/>
          </a:p>
          <a:p>
            <a:r>
              <a:rPr kumimoji="1" lang="ja-JP" altLang="en-US" dirty="0"/>
              <a:t>（★時間の余裕があれば、リーダーとコ・リーダーでロールプレイをしてもよい）</a:t>
            </a:r>
            <a:endParaRPr kumimoji="1" lang="en-US" altLang="ja-JP" dirty="0"/>
          </a:p>
          <a:p>
            <a:r>
              <a:rPr kumimoji="1" lang="ja-JP" altLang="en-US" dirty="0"/>
              <a:t>「また外でお酒を飲むの？」には、「あなたは」が隠れていますね。これを「私」を主語にした言い方にすると、「私、あなたにお酒を飲んで酔っ払って欲しくないわ」と言い換えることができます。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935E2820-AFE1-45FA-949E-17BDB534E1DC}" type="slidenum">
              <a:rPr lang="en-US" altLang="ja-JP" smtClean="0"/>
              <a:pPr/>
              <a:t>23</a:t>
            </a:fld>
            <a:endParaRPr lang="en-US" altLang="ja-JP" dirty="0"/>
          </a:p>
        </p:txBody>
      </p:sp>
    </p:spTree>
    <p:extLst>
      <p:ext uri="{BB962C8B-B14F-4D97-AF65-F5344CB8AC3E}">
        <p14:creationId xmlns:p14="http://schemas.microsoft.com/office/powerpoint/2010/main" val="788593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この「いつもぐーたらして！」の言葉にも、「あなたは」が入っていますね。グータラしている姿を見てイライラしてしまいます。</a:t>
            </a:r>
            <a:endParaRPr kumimoji="1" lang="en-US" altLang="ja-JP" dirty="0"/>
          </a:p>
          <a:p>
            <a:r>
              <a:rPr kumimoji="1" lang="ja-JP" altLang="en-US" dirty="0"/>
              <a:t>「私」を主語にした言い方に変えると、「私、一緒に散歩に行ってくれると嬉しいわ」と伝えられるかもしれません。</a:t>
            </a:r>
            <a:endParaRPr kumimoji="1" lang="en-US" altLang="ja-JP" dirty="0"/>
          </a:p>
        </p:txBody>
      </p:sp>
      <p:sp>
        <p:nvSpPr>
          <p:cNvPr id="4" name="スライド番号プレースホルダー 3"/>
          <p:cNvSpPr>
            <a:spLocks noGrp="1"/>
          </p:cNvSpPr>
          <p:nvPr>
            <p:ph type="sldNum" sz="quarter" idx="10"/>
          </p:nvPr>
        </p:nvSpPr>
        <p:spPr/>
        <p:txBody>
          <a:bodyPr/>
          <a:lstStyle/>
          <a:p>
            <a:fld id="{935E2820-AFE1-45FA-949E-17BDB534E1DC}" type="slidenum">
              <a:rPr lang="en-US" altLang="ja-JP" smtClean="0"/>
              <a:pPr/>
              <a:t>24</a:t>
            </a:fld>
            <a:endParaRPr lang="en-US" altLang="ja-JP" dirty="0"/>
          </a:p>
        </p:txBody>
      </p:sp>
    </p:spTree>
    <p:extLst>
      <p:ext uri="{BB962C8B-B14F-4D97-AF65-F5344CB8AC3E}">
        <p14:creationId xmlns:p14="http://schemas.microsoft.com/office/powerpoint/2010/main" val="2229729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eaLnBrk="1" hangingPunct="1">
              <a:buFont typeface="Arial" charset="0"/>
              <a:buNone/>
            </a:pPr>
            <a:r>
              <a:rPr lang="ja-JP" altLang="en-US" dirty="0">
                <a:latin typeface="メイリオ" charset="0"/>
                <a:ea typeface="メイリオ" charset="0"/>
                <a:cs typeface="メイリオ" charset="0"/>
              </a:rPr>
              <a:t>次は、スキル</a:t>
            </a:r>
            <a:r>
              <a:rPr lang="en-US" altLang="ja-JP" dirty="0">
                <a:latin typeface="メイリオ" charset="0"/>
                <a:ea typeface="メイリオ" charset="0"/>
                <a:cs typeface="メイリオ" charset="0"/>
              </a:rPr>
              <a:t>②</a:t>
            </a:r>
            <a:r>
              <a:rPr lang="ja-JP" altLang="en-US" dirty="0">
                <a:latin typeface="メイリオ" charset="0"/>
                <a:ea typeface="メイリオ" charset="0"/>
                <a:cs typeface="メイリオ" charset="0"/>
              </a:rPr>
              <a:t>です。</a:t>
            </a:r>
            <a:endParaRPr lang="en-US" altLang="ja-JP" dirty="0">
              <a:latin typeface="メイリオ" charset="0"/>
              <a:ea typeface="メイリオ" charset="0"/>
              <a:cs typeface="メイリオ" charset="0"/>
            </a:endParaRPr>
          </a:p>
          <a:p>
            <a:pPr marL="0" indent="0" eaLnBrk="1" hangingPunct="1">
              <a:buFont typeface="Arial" charset="0"/>
              <a:buNone/>
            </a:pPr>
            <a:r>
              <a:rPr lang="ja-JP" altLang="en-US" dirty="0">
                <a:latin typeface="メイリオ" charset="0"/>
                <a:ea typeface="メイリオ" charset="0"/>
                <a:cs typeface="メイリオ" charset="0"/>
              </a:rPr>
              <a:t>私たちは、意図していなくても、否定的な言い方</a:t>
            </a:r>
            <a:r>
              <a:rPr lang="en-US" altLang="ja-JP" dirty="0">
                <a:latin typeface="メイリオ" charset="0"/>
                <a:ea typeface="メイリオ" charset="0"/>
                <a:cs typeface="メイリオ" charset="0"/>
              </a:rPr>
              <a:t>/</a:t>
            </a:r>
            <a:r>
              <a:rPr lang="ja-JP" altLang="en-US" dirty="0">
                <a:latin typeface="メイリオ" charset="0"/>
                <a:ea typeface="メイリオ" charset="0"/>
                <a:cs typeface="メイリオ" charset="0"/>
              </a:rPr>
              <a:t>脅しのような言い方が、なぜか身についています。</a:t>
            </a:r>
            <a:endParaRPr lang="en-US" altLang="ja-JP" dirty="0">
              <a:latin typeface="メイリオ" charset="0"/>
              <a:ea typeface="メイリオ" charset="0"/>
              <a:cs typeface="メイリオ" charset="0"/>
            </a:endParaRPr>
          </a:p>
          <a:p>
            <a:pPr marL="0" indent="0" eaLnBrk="1" hangingPunct="1">
              <a:buFont typeface="Arial" charset="0"/>
              <a:buNone/>
            </a:pPr>
            <a:r>
              <a:rPr lang="ja-JP" altLang="en-US" dirty="0">
                <a:latin typeface="メイリオ" charset="0"/>
                <a:ea typeface="メイリオ" charset="0"/>
                <a:cs typeface="メイリオ" charset="0"/>
              </a:rPr>
              <a:t>相手とのやりとりが難しくなると（拒否的だったりすると）会話から肯定的な様子が失われていき、さらに否定的になってしまいます。</a:t>
            </a:r>
            <a:endParaRPr lang="en-US" altLang="ja-JP" dirty="0">
              <a:latin typeface="メイリオ" charset="0"/>
              <a:ea typeface="メイリオ" charset="0"/>
              <a:cs typeface="メイリオ" charset="0"/>
            </a:endParaRPr>
          </a:p>
          <a:p>
            <a:pPr marL="0" indent="0" eaLnBrk="1" hangingPunct="1">
              <a:buFont typeface="Arial" charset="0"/>
              <a:buNone/>
            </a:pPr>
            <a:r>
              <a:rPr lang="ja-JP" altLang="en-US" dirty="0">
                <a:latin typeface="メイリオ" charset="0"/>
                <a:ea typeface="メイリオ" charset="0"/>
                <a:cs typeface="メイリオ" charset="0"/>
              </a:rPr>
              <a:t>否定的な言葉を、肯定的な言葉に言い換えることは、希望が持てますし、役に立ちます。</a:t>
            </a:r>
            <a:endParaRPr lang="en-US" altLang="ja-JP" dirty="0">
              <a:latin typeface="メイリオ" charset="0"/>
              <a:ea typeface="メイリオ" charset="0"/>
              <a:cs typeface="メイリオ" charset="0"/>
            </a:endParaRPr>
          </a:p>
        </p:txBody>
      </p:sp>
      <p:sp>
        <p:nvSpPr>
          <p:cNvPr id="4" name="スライド番号プレースホルダー 3"/>
          <p:cNvSpPr>
            <a:spLocks noGrp="1"/>
          </p:cNvSpPr>
          <p:nvPr>
            <p:ph type="sldNum" sz="quarter" idx="10"/>
          </p:nvPr>
        </p:nvSpPr>
        <p:spPr/>
        <p:txBody>
          <a:bodyPr/>
          <a:lstStyle/>
          <a:p>
            <a:fld id="{935E2820-AFE1-45FA-949E-17BDB534E1DC}" type="slidenum">
              <a:rPr lang="en-US" altLang="ja-JP" smtClean="0"/>
              <a:pPr/>
              <a:t>25</a:t>
            </a:fld>
            <a:endParaRPr lang="en-US" altLang="ja-JP" dirty="0"/>
          </a:p>
        </p:txBody>
      </p:sp>
    </p:spTree>
    <p:extLst>
      <p:ext uri="{BB962C8B-B14F-4D97-AF65-F5344CB8AC3E}">
        <p14:creationId xmlns:p14="http://schemas.microsoft.com/office/powerpoint/2010/main" val="4247198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例を見て見ましょう。</a:t>
            </a:r>
            <a:endParaRPr kumimoji="1" lang="en-US" altLang="ja-JP" dirty="0"/>
          </a:p>
          <a:p>
            <a:endParaRPr kumimoji="1" lang="en-US" altLang="ja-JP" dirty="0"/>
          </a:p>
          <a:p>
            <a:r>
              <a:rPr kumimoji="1" lang="ja-JP" altLang="en-US" dirty="0"/>
              <a:t>（★時間の余裕があれば、リーダーとコ・リーダーでロールプレイをしてもよい）</a:t>
            </a:r>
            <a:endParaRPr kumimoji="1" lang="en-US" altLang="ja-JP" dirty="0"/>
          </a:p>
          <a:p>
            <a:r>
              <a:rPr kumimoji="1" lang="ja-JP" altLang="en-US" dirty="0"/>
              <a:t>左側の「そんなに飲んだら肝臓に悪いよ」という否定的な言い方から、右側の「お酒を減らすと健康になるよ」という肯定的な言い方に変えることができます。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935E2820-AFE1-45FA-949E-17BDB534E1DC}" type="slidenum">
              <a:rPr lang="en-US" altLang="ja-JP" smtClean="0"/>
              <a:pPr/>
              <a:t>26</a:t>
            </a:fld>
            <a:endParaRPr lang="en-US" altLang="ja-JP" dirty="0"/>
          </a:p>
        </p:txBody>
      </p:sp>
    </p:spTree>
    <p:extLst>
      <p:ext uri="{BB962C8B-B14F-4D97-AF65-F5344CB8AC3E}">
        <p14:creationId xmlns:p14="http://schemas.microsoft.com/office/powerpoint/2010/main" val="4827244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左側の「そんなに食べてばかりいると豚になるわよ」という否定的な言い方から、右側の「運動して筋肉つけると若返るわよ」という肯定的な言い方に変えることができます。</a:t>
            </a:r>
            <a:endParaRPr kumimoji="1" lang="en-US" altLang="ja-JP" dirty="0"/>
          </a:p>
          <a:p>
            <a:r>
              <a:rPr kumimoji="1" lang="ja-JP" altLang="en-US" dirty="0"/>
              <a:t>皆さんいかがですか？肯定的な言い方は、前向きで希望に満ちた表現になっていませんか？</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935E2820-AFE1-45FA-949E-17BDB534E1DC}" type="slidenum">
              <a:rPr lang="en-US" altLang="ja-JP" smtClean="0"/>
              <a:pPr/>
              <a:t>27</a:t>
            </a:fld>
            <a:endParaRPr lang="en-US" altLang="ja-JP" dirty="0"/>
          </a:p>
        </p:txBody>
      </p:sp>
    </p:spTree>
    <p:extLst>
      <p:ext uri="{BB962C8B-B14F-4D97-AF65-F5344CB8AC3E}">
        <p14:creationId xmlns:p14="http://schemas.microsoft.com/office/powerpoint/2010/main" val="55758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eaLnBrk="1" hangingPunct="1">
              <a:buFont typeface="Arial" charset="0"/>
              <a:buNone/>
            </a:pPr>
            <a:r>
              <a:rPr lang="ja-JP" altLang="en-US" dirty="0">
                <a:latin typeface="メイリオ" charset="0"/>
                <a:ea typeface="メイリオ" charset="0"/>
                <a:cs typeface="メイリオ" charset="0"/>
              </a:rPr>
              <a:t>さて、最後のスキル</a:t>
            </a:r>
            <a:r>
              <a:rPr lang="en-US" altLang="ja-JP" dirty="0">
                <a:latin typeface="メイリオ" charset="0"/>
                <a:ea typeface="メイリオ" charset="0"/>
                <a:cs typeface="メイリオ" charset="0"/>
              </a:rPr>
              <a:t>③</a:t>
            </a:r>
            <a:r>
              <a:rPr lang="ja-JP" altLang="en-US" dirty="0">
                <a:latin typeface="メイリオ" charset="0"/>
                <a:ea typeface="メイリオ" charset="0"/>
                <a:cs typeface="メイリオ" charset="0"/>
              </a:rPr>
              <a:t>です。</a:t>
            </a:r>
            <a:endParaRPr lang="en-US" altLang="ja-JP" dirty="0">
              <a:latin typeface="メイリオ" charset="0"/>
              <a:ea typeface="メイリオ" charset="0"/>
              <a:cs typeface="メイリオ" charset="0"/>
            </a:endParaRPr>
          </a:p>
          <a:p>
            <a:pPr marL="0" indent="0" eaLnBrk="1" hangingPunct="1">
              <a:buFont typeface="Arial" charset="0"/>
              <a:buNone/>
            </a:pPr>
            <a:r>
              <a:rPr lang="ja-JP" altLang="en-US" dirty="0">
                <a:latin typeface="メイリオ" charset="0"/>
                <a:ea typeface="メイリオ" charset="0"/>
                <a:cs typeface="メイリオ" charset="0"/>
              </a:rPr>
              <a:t>相手の問題行動に対して反応する時（言及するとき）、自分がどんな気持ちか、考えてみてください。</a:t>
            </a:r>
            <a:endParaRPr lang="en-US" altLang="ja-JP" dirty="0">
              <a:latin typeface="メイリオ" charset="0"/>
              <a:ea typeface="メイリオ" charset="0"/>
              <a:cs typeface="メイリオ" charset="0"/>
            </a:endParaRPr>
          </a:p>
          <a:p>
            <a:pPr marL="0" indent="0" eaLnBrk="1" hangingPunct="1">
              <a:buFont typeface="Arial" charset="0"/>
              <a:buNone/>
            </a:pPr>
            <a:r>
              <a:rPr lang="ja-JP" altLang="en-US" dirty="0">
                <a:latin typeface="メイリオ" charset="0"/>
                <a:ea typeface="メイリオ" charset="0"/>
                <a:cs typeface="メイリオ" charset="0"/>
              </a:rPr>
              <a:t>その感情が、冷静で、評価的ではなく（良い</a:t>
            </a:r>
            <a:r>
              <a:rPr lang="en-US" altLang="ja-JP" dirty="0">
                <a:latin typeface="メイリオ" charset="0"/>
                <a:ea typeface="メイリオ" charset="0"/>
                <a:cs typeface="メイリオ" charset="0"/>
              </a:rPr>
              <a:t>/</a:t>
            </a:r>
            <a:r>
              <a:rPr lang="ja-JP" altLang="en-US" dirty="0">
                <a:latin typeface="メイリオ" charset="0"/>
                <a:ea typeface="メイリオ" charset="0"/>
                <a:cs typeface="メイリオ" charset="0"/>
              </a:rPr>
              <a:t>悪い）、非難しないようなものであれば、相手も受け入れやすくなります。</a:t>
            </a:r>
            <a:endParaRPr lang="en-US" altLang="ja-JP" dirty="0">
              <a:latin typeface="メイリオ" charset="0"/>
              <a:ea typeface="メイリオ" charset="0"/>
              <a:cs typeface="メイリオ" charset="0"/>
            </a:endParaRPr>
          </a:p>
          <a:p>
            <a:pPr marL="0" indent="0" eaLnBrk="1" hangingPunct="1">
              <a:buFont typeface="Arial" charset="0"/>
              <a:buNone/>
            </a:pPr>
            <a:r>
              <a:rPr lang="ja-JP" altLang="en-US" dirty="0">
                <a:latin typeface="メイリオ" charset="0"/>
                <a:ea typeface="メイリオ" charset="0"/>
                <a:cs typeface="メイリオ" charset="0"/>
              </a:rPr>
              <a:t>今、自分がどんな気持ちでいるのかに気づくことが大切です。</a:t>
            </a:r>
            <a:endParaRPr lang="en-US" altLang="ja-JP" dirty="0">
              <a:latin typeface="メイリオ" charset="0"/>
              <a:ea typeface="メイリオ" charset="0"/>
              <a:cs typeface="メイリオ" charset="0"/>
            </a:endParaRPr>
          </a:p>
          <a:p>
            <a:pPr marL="0" indent="0" eaLnBrk="1" hangingPunct="1">
              <a:buFont typeface="Arial" charset="0"/>
              <a:buNone/>
            </a:pPr>
            <a:r>
              <a:rPr lang="ja-JP" altLang="en-US" dirty="0">
                <a:latin typeface="メイリオ" charset="0"/>
                <a:ea typeface="メイリオ" charset="0"/>
                <a:cs typeface="メイリオ" charset="0"/>
              </a:rPr>
              <a:t>自分の気持ちを伝えているつもりでも、実は感情語が文章の中に入っていないことは、日常会話では多いものです。</a:t>
            </a:r>
            <a:endParaRPr lang="en-US" altLang="ja-JP" dirty="0">
              <a:latin typeface="メイリオ" charset="0"/>
              <a:ea typeface="メイリオ" charset="0"/>
              <a:cs typeface="メイリオ" charset="0"/>
            </a:endParaRPr>
          </a:p>
        </p:txBody>
      </p:sp>
      <p:sp>
        <p:nvSpPr>
          <p:cNvPr id="4" name="スライド番号プレースホルダー 3"/>
          <p:cNvSpPr>
            <a:spLocks noGrp="1"/>
          </p:cNvSpPr>
          <p:nvPr>
            <p:ph type="sldNum" sz="quarter" idx="10"/>
          </p:nvPr>
        </p:nvSpPr>
        <p:spPr/>
        <p:txBody>
          <a:bodyPr/>
          <a:lstStyle/>
          <a:p>
            <a:fld id="{935E2820-AFE1-45FA-949E-17BDB534E1DC}" type="slidenum">
              <a:rPr lang="en-US" altLang="ja-JP" smtClean="0"/>
              <a:pPr/>
              <a:t>28</a:t>
            </a:fld>
            <a:endParaRPr lang="en-US" altLang="ja-JP" dirty="0"/>
          </a:p>
        </p:txBody>
      </p:sp>
    </p:spTree>
    <p:extLst>
      <p:ext uri="{BB962C8B-B14F-4D97-AF65-F5344CB8AC3E}">
        <p14:creationId xmlns:p14="http://schemas.microsoft.com/office/powerpoint/2010/main" val="4160959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具体的な例を見てみましょう。</a:t>
            </a:r>
            <a:endParaRPr kumimoji="1" lang="en-US" altLang="ja-JP" dirty="0"/>
          </a:p>
          <a:p>
            <a:endParaRPr kumimoji="1" lang="en-US" altLang="ja-JP" dirty="0"/>
          </a:p>
          <a:p>
            <a:r>
              <a:rPr kumimoji="1" lang="ja-JP" altLang="en-US" dirty="0"/>
              <a:t>（★時間の余裕があれば、リーダーとコ・リーダーでロールプレイをしてもよい）</a:t>
            </a:r>
            <a:endParaRPr kumimoji="1" lang="en-US" altLang="ja-JP" dirty="0"/>
          </a:p>
          <a:p>
            <a:r>
              <a:rPr kumimoji="1" lang="ja-JP" altLang="en-US" dirty="0"/>
              <a:t>左側の「そんなに不機嫌な顔ばかりしないでよ」という言葉の中に、伝えたい気持ちは言葉になっているでしょうか？</a:t>
            </a:r>
            <a:endParaRPr kumimoji="1" lang="en-US" altLang="ja-JP" dirty="0"/>
          </a:p>
          <a:p>
            <a:r>
              <a:rPr kumimoji="1" lang="ja-JP" altLang="en-US" dirty="0"/>
              <a:t>スキル</a:t>
            </a:r>
            <a:r>
              <a:rPr kumimoji="1" lang="en-US" altLang="ja-JP" dirty="0"/>
              <a:t>③</a:t>
            </a:r>
            <a:r>
              <a:rPr kumimoji="1" lang="ja-JP" altLang="en-US" dirty="0"/>
              <a:t>を使うと、右側のように言い換えられるかもしれません。</a:t>
            </a:r>
            <a:endParaRPr kumimoji="1" lang="en-US" altLang="ja-JP" dirty="0"/>
          </a:p>
          <a:p>
            <a:r>
              <a:rPr kumimoji="1" lang="ja-JP" altLang="en-US" dirty="0"/>
              <a:t>「不機嫌な顔をしているあなたをみると（私は）悲しいわ」</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935E2820-AFE1-45FA-949E-17BDB534E1DC}" type="slidenum">
              <a:rPr lang="en-US" altLang="ja-JP" smtClean="0"/>
              <a:pPr/>
              <a:t>29</a:t>
            </a:fld>
            <a:endParaRPr lang="en-US" altLang="ja-JP" dirty="0"/>
          </a:p>
        </p:txBody>
      </p:sp>
    </p:spTree>
    <p:extLst>
      <p:ext uri="{BB962C8B-B14F-4D97-AF65-F5344CB8AC3E}">
        <p14:creationId xmlns:p14="http://schemas.microsoft.com/office/powerpoint/2010/main" val="2936041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r>
              <a:rPr kumimoji="1" lang="ja-JP" altLang="en-US" dirty="0"/>
              <a:t>このプログラムには、３つの目的があります。</a:t>
            </a:r>
            <a:endParaRPr kumimoji="1" lang="en-US" altLang="ja-JP" dirty="0"/>
          </a:p>
          <a:p>
            <a:r>
              <a:rPr kumimoji="1" lang="en-US" altLang="ja-JP" dirty="0"/>
              <a:t>1</a:t>
            </a:r>
            <a:r>
              <a:rPr kumimoji="1" lang="ja-JP" altLang="en-US" dirty="0"/>
              <a:t>つ目は、自分とパートナーの危ない生活習慣や行動を変え、健康を取り戻してもらうことです。</a:t>
            </a:r>
            <a:endParaRPr kumimoji="1" lang="en-US" altLang="ja-JP" dirty="0"/>
          </a:p>
          <a:p>
            <a:r>
              <a:rPr kumimoji="1" lang="en-US" altLang="ja-JP" dirty="0">
                <a:solidFill>
                  <a:schemeClr val="tx1">
                    <a:lumMod val="75000"/>
                    <a:lumOff val="25000"/>
                  </a:schemeClr>
                </a:solidFill>
                <a:latin typeface="AR P丸ゴシック体M" panose="020B0600010101010101" pitchFamily="50" charset="-128"/>
                <a:ea typeface="AR P丸ゴシック体M" panose="020B0600010101010101" pitchFamily="50" charset="-128"/>
              </a:rPr>
              <a:t>2</a:t>
            </a:r>
            <a:r>
              <a:rPr kumimoji="1" lang="ja-JP" altLang="en-US" dirty="0">
                <a:solidFill>
                  <a:schemeClr val="tx1">
                    <a:lumMod val="75000"/>
                    <a:lumOff val="25000"/>
                  </a:schemeClr>
                </a:solidFill>
                <a:latin typeface="AR P丸ゴシック体M" panose="020B0600010101010101" pitchFamily="50" charset="-128"/>
                <a:ea typeface="AR P丸ゴシック体M" panose="020B0600010101010101" pitchFamily="50" charset="-128"/>
              </a:rPr>
              <a:t>つ目は、コミュニケーションについて学び、家族団らんの時間を増やしてもらうことです。気持ちのいいコミュニケーションが増えると、家族の生活が豊かになります。</a:t>
            </a:r>
            <a:endParaRPr kumimoji="1" lang="en-US" altLang="ja-JP" dirty="0">
              <a:solidFill>
                <a:schemeClr val="tx1">
                  <a:lumMod val="75000"/>
                  <a:lumOff val="25000"/>
                </a:schemeClr>
              </a:solidFill>
              <a:latin typeface="AR P丸ゴシック体M" panose="020B0600010101010101" pitchFamily="50" charset="-128"/>
              <a:ea typeface="AR P丸ゴシック体M" panose="020B0600010101010101" pitchFamily="50" charset="-128"/>
            </a:endParaRPr>
          </a:p>
          <a:p>
            <a:r>
              <a:rPr kumimoji="1" lang="en-US" altLang="ja-JP" dirty="0">
                <a:solidFill>
                  <a:schemeClr val="tx1">
                    <a:lumMod val="75000"/>
                    <a:lumOff val="25000"/>
                  </a:schemeClr>
                </a:solidFill>
                <a:latin typeface="AR P丸ゴシック体M" panose="020B0600010101010101" pitchFamily="50" charset="-128"/>
                <a:ea typeface="AR P丸ゴシック体M" panose="020B0600010101010101" pitchFamily="50" charset="-128"/>
              </a:rPr>
              <a:t>3</a:t>
            </a:r>
            <a:r>
              <a:rPr kumimoji="1" lang="ja-JP" altLang="en-US" dirty="0">
                <a:solidFill>
                  <a:schemeClr val="tx1">
                    <a:lumMod val="75000"/>
                    <a:lumOff val="25000"/>
                  </a:schemeClr>
                </a:solidFill>
                <a:latin typeface="AR P丸ゴシック体M" panose="020B0600010101010101" pitchFamily="50" charset="-128"/>
                <a:ea typeface="AR P丸ゴシック体M" panose="020B0600010101010101" pitchFamily="50" charset="-128"/>
              </a:rPr>
              <a:t>つ目</a:t>
            </a:r>
            <a:r>
              <a:rPr kumimoji="1" lang="ja-JP" altLang="en-US">
                <a:solidFill>
                  <a:schemeClr val="tx1">
                    <a:lumMod val="75000"/>
                    <a:lumOff val="25000"/>
                  </a:schemeClr>
                </a:solidFill>
                <a:latin typeface="AR P丸ゴシック体M" panose="020B0600010101010101" pitchFamily="50" charset="-128"/>
                <a:ea typeface="AR P丸ゴシック体M" panose="020B0600010101010101" pitchFamily="50" charset="-128"/>
              </a:rPr>
              <a:t>は、「夫元気で留守が良い」と</a:t>
            </a:r>
            <a:r>
              <a:rPr kumimoji="1" lang="ja-JP" altLang="en-US" dirty="0">
                <a:solidFill>
                  <a:schemeClr val="tx1">
                    <a:lumMod val="75000"/>
                    <a:lumOff val="25000"/>
                  </a:schemeClr>
                </a:solidFill>
                <a:latin typeface="AR P丸ゴシック体M" panose="020B0600010101010101" pitchFamily="50" charset="-128"/>
                <a:ea typeface="AR P丸ゴシック体M" panose="020B0600010101010101" pitchFamily="50" charset="-128"/>
              </a:rPr>
              <a:t>言いますが、夫に健康になってもらい、元気に働いてもらうことです。</a:t>
            </a:r>
            <a:endParaRPr kumimoji="1" lang="en-US" altLang="ja-JP" dirty="0">
              <a:solidFill>
                <a:schemeClr val="tx1">
                  <a:lumMod val="75000"/>
                  <a:lumOff val="25000"/>
                </a:schemeClr>
              </a:solidFill>
              <a:latin typeface="AR P丸ゴシック体M" panose="020B0600010101010101" pitchFamily="50" charset="-128"/>
              <a:ea typeface="AR P丸ゴシック体M" panose="020B0600010101010101" pitchFamily="50" charset="-128"/>
            </a:endParaRPr>
          </a:p>
        </p:txBody>
      </p:sp>
      <p:sp>
        <p:nvSpPr>
          <p:cNvPr id="4" name="スライド番号プレースホルダー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7542409-6A04-4DC6-AC3A-D3758287A8F2}" type="slidenum">
              <a:rPr kumimoji="0" lang="en-US" sz="1200" b="0" i="0" u="none" strike="noStrike" kern="1200" cap="none" spc="0" normalizeH="0" baseline="0" noProof="0" smtClean="0">
                <a:ln>
                  <a:noFill/>
                </a:ln>
                <a:solidFill>
                  <a:srgbClr val="595959"/>
                </a:solidFill>
                <a:effectLst/>
                <a:uLnTx/>
                <a:uFillTx/>
                <a:latin typeface="ＭＳ Ｐゴシック" panose="020B0600070205080204" pitchFamily="50" charset="-128"/>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595959"/>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6609355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左側の「私だって仕事しているのよ」という言い方から、右側のように「私ばかり働いていると思って悲しくなるの。あなたも手伝ってくれると嬉しいわ」と感情を言葉にすることができます。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935E2820-AFE1-45FA-949E-17BDB534E1DC}" type="slidenum">
              <a:rPr lang="en-US" altLang="ja-JP" smtClean="0"/>
              <a:pPr/>
              <a:t>30</a:t>
            </a:fld>
            <a:endParaRPr lang="en-US" altLang="ja-JP" dirty="0"/>
          </a:p>
        </p:txBody>
      </p:sp>
    </p:spTree>
    <p:extLst>
      <p:ext uri="{BB962C8B-B14F-4D97-AF65-F5344CB8AC3E}">
        <p14:creationId xmlns:p14="http://schemas.microsoft.com/office/powerpoint/2010/main" val="804116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では、この</a:t>
            </a:r>
            <a:r>
              <a:rPr kumimoji="1" lang="en-US" altLang="ja-JP" dirty="0"/>
              <a:t>3</a:t>
            </a:r>
            <a:r>
              <a:rPr kumimoji="1" lang="ja-JP" altLang="en-US" dirty="0"/>
              <a:t>つのスキルを踏まえて、コミュニケーションについての目標を立てましょう。</a:t>
            </a:r>
            <a:endParaRPr kumimoji="1" lang="en-US" altLang="ja-JP" dirty="0"/>
          </a:p>
          <a:p>
            <a:r>
              <a:rPr kumimoji="1" lang="ja-JP" altLang="en-US" dirty="0"/>
              <a:t>テキストは</a:t>
            </a:r>
            <a:r>
              <a:rPr kumimoji="1" lang="en-US" altLang="ja-JP" dirty="0"/>
              <a:t>37</a:t>
            </a:r>
            <a:r>
              <a:rPr kumimoji="1" lang="ja-JP" altLang="en-US" dirty="0"/>
              <a:t>ページです。</a:t>
            </a:r>
            <a:endParaRPr kumimoji="1" lang="en-US" altLang="ja-JP" dirty="0"/>
          </a:p>
          <a:p>
            <a:r>
              <a:rPr kumimoji="1" lang="ja-JP" altLang="en-US" dirty="0"/>
              <a:t>パートナーがお酒を飲む方であれば、パートナーが仕事から帰ってきてすぐに飲酒を始める、というような場面があるかと思います。</a:t>
            </a:r>
            <a:endParaRPr kumimoji="1" lang="en-US" altLang="ja-JP" dirty="0"/>
          </a:p>
          <a:p>
            <a:r>
              <a:rPr kumimoji="1" lang="ja-JP" altLang="en-US" dirty="0"/>
              <a:t>皆さん自身が、「いつも、つい小言を言ってしまうので、上手に対処ができるようになりたい」と思う場面にチェックを入れるか、その他の場面があれば記入をお願いします。</a:t>
            </a:r>
            <a:endParaRPr kumimoji="1" lang="en-US" altLang="ja-JP" dirty="0"/>
          </a:p>
        </p:txBody>
      </p:sp>
      <p:sp>
        <p:nvSpPr>
          <p:cNvPr id="4" name="スライド番号プレースホルダー 3"/>
          <p:cNvSpPr>
            <a:spLocks noGrp="1"/>
          </p:cNvSpPr>
          <p:nvPr>
            <p:ph type="sldNum" sz="quarter" idx="10"/>
          </p:nvPr>
        </p:nvSpPr>
        <p:spPr/>
        <p:txBody>
          <a:bodyPr/>
          <a:lstStyle/>
          <a:p>
            <a:fld id="{935E2820-AFE1-45FA-949E-17BDB534E1DC}" type="slidenum">
              <a:rPr lang="en-US" altLang="ja-JP" smtClean="0"/>
              <a:pPr/>
              <a:t>31</a:t>
            </a:fld>
            <a:endParaRPr lang="en-US" altLang="ja-JP" dirty="0"/>
          </a:p>
        </p:txBody>
      </p:sp>
    </p:spTree>
    <p:extLst>
      <p:ext uri="{BB962C8B-B14F-4D97-AF65-F5344CB8AC3E}">
        <p14:creationId xmlns:p14="http://schemas.microsoft.com/office/powerpoint/2010/main" val="40988119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パートナーがお酒を飲まない方であれば、パートナーが手伝ってくれないので、イライラしてきたという場面があるかもしれません。</a:t>
            </a:r>
            <a:endParaRPr kumimoji="1" lang="en-US" altLang="ja-JP" dirty="0"/>
          </a:p>
          <a:p>
            <a:r>
              <a:rPr kumimoji="1" lang="ja-JP" altLang="en-US" dirty="0"/>
              <a:t>先ほど、いい面・悪い面のところで考えたパートナーの生活習慣に関する場面でも良いと思います。</a:t>
            </a:r>
            <a:endParaRPr kumimoji="1" lang="en-US" altLang="ja-JP" dirty="0"/>
          </a:p>
          <a:p>
            <a:r>
              <a:rPr kumimoji="1" lang="ja-JP" altLang="en-US" dirty="0"/>
              <a:t>同じように、パートナーがお酒を飲まない方でも「小言を言わないで上手に対処できるようになれたら」と思う場面をチェック、または記入してください。</a:t>
            </a:r>
            <a:endParaRPr kumimoji="1" lang="en-US" altLang="ja-JP" dirty="0"/>
          </a:p>
        </p:txBody>
      </p:sp>
      <p:sp>
        <p:nvSpPr>
          <p:cNvPr id="4" name="スライド番号プレースホルダー 3"/>
          <p:cNvSpPr>
            <a:spLocks noGrp="1"/>
          </p:cNvSpPr>
          <p:nvPr>
            <p:ph type="sldNum" sz="quarter" idx="10"/>
          </p:nvPr>
        </p:nvSpPr>
        <p:spPr/>
        <p:txBody>
          <a:bodyPr/>
          <a:lstStyle/>
          <a:p>
            <a:fld id="{935E2820-AFE1-45FA-949E-17BDB534E1DC}" type="slidenum">
              <a:rPr lang="en-US" altLang="ja-JP" smtClean="0"/>
              <a:pPr/>
              <a:t>32</a:t>
            </a:fld>
            <a:endParaRPr lang="en-US" altLang="ja-JP" dirty="0"/>
          </a:p>
        </p:txBody>
      </p:sp>
    </p:spTree>
    <p:extLst>
      <p:ext uri="{BB962C8B-B14F-4D97-AF65-F5344CB8AC3E}">
        <p14:creationId xmlns:p14="http://schemas.microsoft.com/office/powerpoint/2010/main" val="15929042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上手に対処できるようになりたいという場面が選べたら、次に使ってみようというスキルを、先ほどの</a:t>
            </a:r>
            <a:r>
              <a:rPr kumimoji="1" lang="en-US" altLang="ja-JP" dirty="0"/>
              <a:t>3</a:t>
            </a:r>
            <a:r>
              <a:rPr kumimoji="1" lang="ja-JP" altLang="en-US" dirty="0"/>
              <a:t>つのスキルの中から選びましょう。</a:t>
            </a:r>
            <a:endParaRPr kumimoji="1" lang="en-US" altLang="ja-JP" dirty="0"/>
          </a:p>
          <a:p>
            <a:r>
              <a:rPr kumimoji="1" lang="ja-JP" altLang="en-US" dirty="0"/>
              <a:t>①“わたし”を主語にした言い方をする</a:t>
            </a:r>
          </a:p>
          <a:p>
            <a:r>
              <a:rPr kumimoji="1" lang="ja-JP" altLang="en-US" dirty="0"/>
              <a:t>②肯定的な言い方をする</a:t>
            </a:r>
          </a:p>
          <a:p>
            <a:r>
              <a:rPr kumimoji="1" lang="ja-JP" altLang="en-US" dirty="0"/>
              <a:t>③自分の感情に名前をつける</a:t>
            </a:r>
          </a:p>
          <a:p>
            <a:r>
              <a:rPr kumimoji="1" lang="ja-JP" altLang="en-US" dirty="0"/>
              <a:t>どれを使いましょうか？</a:t>
            </a:r>
          </a:p>
        </p:txBody>
      </p:sp>
      <p:sp>
        <p:nvSpPr>
          <p:cNvPr id="4" name="スライド番号プレースホルダー 3"/>
          <p:cNvSpPr>
            <a:spLocks noGrp="1"/>
          </p:cNvSpPr>
          <p:nvPr>
            <p:ph type="sldNum" sz="quarter" idx="10"/>
          </p:nvPr>
        </p:nvSpPr>
        <p:spPr/>
        <p:txBody>
          <a:bodyPr/>
          <a:lstStyle/>
          <a:p>
            <a:fld id="{935E2820-AFE1-45FA-949E-17BDB534E1DC}" type="slidenum">
              <a:rPr lang="en-US" altLang="ja-JP" smtClean="0"/>
              <a:pPr/>
              <a:t>33</a:t>
            </a:fld>
            <a:endParaRPr lang="en-US" altLang="ja-JP" dirty="0"/>
          </a:p>
        </p:txBody>
      </p:sp>
    </p:spTree>
    <p:extLst>
      <p:ext uri="{BB962C8B-B14F-4D97-AF65-F5344CB8AC3E}">
        <p14:creationId xmlns:p14="http://schemas.microsoft.com/office/powerpoint/2010/main" val="13420496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それでは、グループに分かれて、実際にスキルを使う練習を、皆さんでしてみましょう。</a:t>
            </a:r>
          </a:p>
        </p:txBody>
      </p:sp>
      <p:sp>
        <p:nvSpPr>
          <p:cNvPr id="4" name="スライド番号プレースホルダー 3"/>
          <p:cNvSpPr>
            <a:spLocks noGrp="1"/>
          </p:cNvSpPr>
          <p:nvPr>
            <p:ph type="sldNum" sz="quarter" idx="5"/>
          </p:nvPr>
        </p:nvSpPr>
        <p:spPr/>
        <p:txBody>
          <a:bodyPr/>
          <a:lstStyle/>
          <a:p>
            <a:fld id="{935E2820-AFE1-45FA-949E-17BDB534E1DC}" type="slidenum">
              <a:rPr lang="en-US" altLang="ja-JP" smtClean="0"/>
              <a:pPr/>
              <a:t>34</a:t>
            </a:fld>
            <a:endParaRPr lang="en-US" altLang="ja-JP" dirty="0"/>
          </a:p>
        </p:txBody>
      </p:sp>
    </p:spTree>
    <p:extLst>
      <p:ext uri="{BB962C8B-B14F-4D97-AF65-F5344CB8AC3E}">
        <p14:creationId xmlns:p14="http://schemas.microsoft.com/office/powerpoint/2010/main" val="487731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Calibri" charset="0"/>
                <a:ea typeface="ＭＳ Ｐゴシック" charset="0"/>
              </a:rPr>
              <a:t>使う場面は、先ほど、テキストの</a:t>
            </a:r>
            <a:r>
              <a:rPr lang="en-US" altLang="ja-JP" dirty="0">
                <a:latin typeface="Calibri" charset="0"/>
                <a:ea typeface="ＭＳ Ｐゴシック" charset="0"/>
              </a:rPr>
              <a:t>37</a:t>
            </a:r>
            <a:r>
              <a:rPr lang="ja-JP" altLang="en-US" dirty="0">
                <a:latin typeface="Calibri" charset="0"/>
                <a:ea typeface="ＭＳ Ｐゴシック" charset="0"/>
              </a:rPr>
              <a:t>ページでご自身が選んだ場面です。</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ja-JP" altLang="en-US" dirty="0">
                <a:latin typeface="Calibri" charset="0"/>
                <a:ea typeface="ＭＳ Ｐゴシック" charset="0"/>
              </a:rPr>
              <a:t>もし、難しい方は、わたしがパートで疲れて帰ってきて、仕方なく食事の支度を始めたところ、パートナーが自営業の仕事から帰ってきて晩酌を始めながら、「あー疲れた、これがあるからがんばれるんだ」と言っている場面でやって見ましょう。</a:t>
            </a:r>
            <a:endParaRPr lang="en-US" altLang="ja-JP" dirty="0">
              <a:latin typeface="Calibri" charset="0"/>
              <a:ea typeface="ＭＳ Ｐゴシック" charset="0"/>
            </a:endParaRPr>
          </a:p>
          <a:p>
            <a:r>
              <a:rPr lang="ja-JP" altLang="en-US" dirty="0">
                <a:latin typeface="Calibri" charset="0"/>
                <a:ea typeface="ＭＳ Ｐゴシック" charset="0"/>
              </a:rPr>
              <a:t>まず、スタッフがロールプレイを行います。まず、いつものやり取りです。</a:t>
            </a:r>
            <a:endParaRPr lang="en-US" altLang="ja-JP" dirty="0">
              <a:latin typeface="Calibri" charset="0"/>
              <a:ea typeface="ＭＳ Ｐゴシック" charset="0"/>
            </a:endParaRPr>
          </a:p>
          <a:p>
            <a:r>
              <a:rPr lang="ja-JP" altLang="en-US" dirty="0">
                <a:latin typeface="Calibri" charset="0"/>
                <a:ea typeface="ＭＳ Ｐゴシック" charset="0"/>
              </a:rPr>
              <a:t>よーい、スタート！</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ja-JP" altLang="en-US" dirty="0">
                <a:latin typeface="Calibri" charset="0"/>
                <a:ea typeface="ＭＳ Ｐゴシック" charset="0"/>
              </a:rPr>
              <a:t>（★リーダーとコ・リーダーがいつものやり取り（スキルを使わない例）をロールプレイで再現する）</a:t>
            </a:r>
            <a:endParaRPr lang="en-US" altLang="ja-JP" dirty="0">
              <a:latin typeface="Calibri" charset="0"/>
              <a:ea typeface="ＭＳ Ｐゴシック" charset="0"/>
            </a:endParaRPr>
          </a:p>
          <a:p>
            <a:r>
              <a:rPr lang="ja-JP" altLang="en-US" dirty="0">
                <a:latin typeface="Calibri" charset="0"/>
                <a:ea typeface="ＭＳ Ｐゴシック" charset="0"/>
              </a:rPr>
              <a:t>はい、終了です。</a:t>
            </a:r>
            <a:endParaRPr lang="en-US" altLang="ja-JP" dirty="0">
              <a:latin typeface="Calibri" charset="0"/>
              <a:ea typeface="ＭＳ Ｐゴシック" charset="0"/>
            </a:endParaRPr>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35</a:t>
            </a:fld>
            <a:endParaRPr lang="en-US" altLang="ja-JP" dirty="0"/>
          </a:p>
        </p:txBody>
      </p:sp>
    </p:spTree>
    <p:extLst>
      <p:ext uri="{BB962C8B-B14F-4D97-AF65-F5344CB8AC3E}">
        <p14:creationId xmlns:p14="http://schemas.microsoft.com/office/powerpoint/2010/main" val="21208921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noProof="0" dirty="0"/>
              <a:t>では、コミュニケーションスキルを使って、実際にやってもらいましょう。</a:t>
            </a:r>
            <a:endParaRPr kumimoji="1" lang="en-US" altLang="ja-JP" noProof="0" dirty="0"/>
          </a:p>
          <a:p>
            <a:r>
              <a:rPr kumimoji="1" lang="ja-JP" altLang="en-US" noProof="0" dirty="0"/>
              <a:t>よーい、スタート！</a:t>
            </a:r>
            <a:endParaRPr kumimoji="1" lang="en-US" altLang="ja-JP" noProof="0" dirty="0"/>
          </a:p>
          <a:p>
            <a:endParaRPr kumimoji="1" lang="en-US" altLang="ja-JP" noProof="0" dirty="0"/>
          </a:p>
          <a:p>
            <a:r>
              <a:rPr kumimoji="1" lang="ja-JP" altLang="en-US" noProof="0" dirty="0"/>
              <a:t>（★リーダーとコ・リーダーがコミュニケ</a:t>
            </a:r>
            <a:r>
              <a:rPr kumimoji="1" lang="en-US" altLang="ja-JP" noProof="0" dirty="0"/>
              <a:t>―</a:t>
            </a:r>
            <a:r>
              <a:rPr kumimoji="1" lang="ja-JP" altLang="en-US" noProof="0" dirty="0"/>
              <a:t>ション・スキルを使ったロールプレイの見本を示す）</a:t>
            </a:r>
            <a:endParaRPr kumimoji="1" lang="en-US" altLang="ja-JP" noProof="0" dirty="0"/>
          </a:p>
          <a:p>
            <a:r>
              <a:rPr kumimoji="1" lang="ja-JP" altLang="en-US" noProof="0" dirty="0"/>
              <a:t>はい、終了です。</a:t>
            </a:r>
            <a:endParaRPr kumimoji="1" lang="en-US" altLang="ja-JP" noProof="0" dirty="0"/>
          </a:p>
          <a:p>
            <a:endParaRPr kumimoji="1" lang="en-US" altLang="ja-JP" noProof="0" dirty="0"/>
          </a:p>
          <a:p>
            <a:r>
              <a:rPr kumimoji="1" lang="ja-JP" altLang="en-US" noProof="0" dirty="0"/>
              <a:t>では、グループに分かれて、皆さんが使ってみようと選んだ場面を想定して、お互いにスキルを使いながら練習をやってみてください。</a:t>
            </a:r>
            <a:endParaRPr kumimoji="1" lang="en-US" altLang="ja-JP" noProof="0" dirty="0"/>
          </a:p>
          <a:p>
            <a:r>
              <a:rPr kumimoji="1" lang="ja-JP" altLang="en-US" noProof="0" dirty="0"/>
              <a:t>難しいところは、コ・リーダーの方も手伝ってあげてください。</a:t>
            </a:r>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36</a:t>
            </a:fld>
            <a:endParaRPr lang="en-US" altLang="ja-JP" dirty="0"/>
          </a:p>
        </p:txBody>
      </p:sp>
    </p:spTree>
    <p:extLst>
      <p:ext uri="{BB962C8B-B14F-4D97-AF65-F5344CB8AC3E}">
        <p14:creationId xmlns:p14="http://schemas.microsoft.com/office/powerpoint/2010/main" val="21208921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noProof="0" dirty="0"/>
              <a:t>みなさん、女優になれたでしょうか？</a:t>
            </a:r>
            <a:endParaRPr lang="en-US" altLang="ja-JP" noProof="0" dirty="0"/>
          </a:p>
          <a:p>
            <a:pPr rtl="0"/>
            <a:endParaRPr lang="en-US" altLang="ja-JP" noProof="0" dirty="0"/>
          </a:p>
          <a:p>
            <a:pPr rtl="0"/>
            <a:r>
              <a:rPr lang="ja-JP" altLang="en-US" noProof="0" dirty="0"/>
              <a:t>では、今回のホームワークです。</a:t>
            </a:r>
            <a:endParaRPr lang="en-US" altLang="ja-JP" noProof="0" dirty="0"/>
          </a:p>
          <a:p>
            <a:pPr marL="45720" indent="0">
              <a:buNone/>
            </a:pPr>
            <a:r>
              <a:rPr lang="en-US" altLang="ja-JP" noProof="0" dirty="0"/>
              <a:t>①</a:t>
            </a:r>
            <a:r>
              <a:rPr lang="ja-JP" altLang="ja-JP" sz="1200" dirty="0">
                <a:solidFill>
                  <a:srgbClr val="000000"/>
                </a:solidFill>
                <a:latin typeface="HG丸ｺﾞｼｯｸM-PRO"/>
                <a:ea typeface="HG丸ｺﾞｼｯｸM-PRO"/>
                <a:cs typeface="HG丸ｺﾞｼｯｸM-PRO"/>
              </a:rPr>
              <a:t>お酒（や生活</a:t>
            </a:r>
            <a:r>
              <a:rPr lang="ja-JP" altLang="en-US" sz="1200" dirty="0">
                <a:solidFill>
                  <a:srgbClr val="000000"/>
                </a:solidFill>
                <a:latin typeface="HG丸ｺﾞｼｯｸM-PRO"/>
                <a:ea typeface="HG丸ｺﾞｼｯｸM-PRO"/>
                <a:cs typeface="HG丸ｺﾞｼｯｸM-PRO"/>
              </a:rPr>
              <a:t>習慣</a:t>
            </a:r>
            <a:r>
              <a:rPr lang="ja-JP" altLang="ja-JP" sz="1200" dirty="0">
                <a:solidFill>
                  <a:srgbClr val="000000"/>
                </a:solidFill>
                <a:latin typeface="HG丸ｺﾞｼｯｸM-PRO"/>
                <a:ea typeface="HG丸ｺﾞｼｯｸM-PRO"/>
                <a:cs typeface="HG丸ｺﾞｼｯｸM-PRO"/>
              </a:rPr>
              <a:t>）についての立てた目標を実行する</a:t>
            </a:r>
          </a:p>
          <a:p>
            <a:pPr marL="45720" indent="0">
              <a:buNone/>
            </a:pPr>
            <a:r>
              <a:rPr lang="ja-JP" altLang="en-US" sz="1200" dirty="0">
                <a:solidFill>
                  <a:srgbClr val="000000"/>
                </a:solidFill>
                <a:latin typeface="HG丸ｺﾞｼｯｸM-PRO"/>
                <a:ea typeface="HG丸ｺﾞｼｯｸM-PRO"/>
                <a:cs typeface="HG丸ｺﾞｼｯｸM-PRO"/>
              </a:rPr>
              <a:t>と、それに加えて、</a:t>
            </a:r>
            <a:endParaRPr lang="en-US" altLang="ja-JP" sz="1200" dirty="0">
              <a:solidFill>
                <a:srgbClr val="000000"/>
              </a:solidFill>
              <a:latin typeface="HG丸ｺﾞｼｯｸM-PRO"/>
              <a:ea typeface="HG丸ｺﾞｼｯｸM-PRO"/>
              <a:cs typeface="HG丸ｺﾞｼｯｸM-PRO"/>
            </a:endParaRPr>
          </a:p>
          <a:p>
            <a:pPr marL="45720" indent="0">
              <a:buNone/>
            </a:pPr>
            <a:r>
              <a:rPr lang="ja-JP" altLang="ja-JP" sz="1200" dirty="0">
                <a:solidFill>
                  <a:srgbClr val="000000"/>
                </a:solidFill>
                <a:latin typeface="HG丸ｺﾞｼｯｸM-PRO"/>
                <a:ea typeface="HG丸ｺﾞｼｯｸM-PRO"/>
                <a:cs typeface="HG丸ｺﾞｼｯｸM-PRO"/>
              </a:rPr>
              <a:t>②目標を宣言する</a:t>
            </a:r>
          </a:p>
          <a:p>
            <a:pPr marL="45720" indent="0">
              <a:buNone/>
            </a:pPr>
            <a:r>
              <a:rPr lang="ja-JP" altLang="ja-JP" sz="1200" dirty="0">
                <a:solidFill>
                  <a:srgbClr val="000000"/>
                </a:solidFill>
                <a:latin typeface="HG丸ｺﾞｼｯｸM-PRO"/>
                <a:ea typeface="HG丸ｺﾞｼｯｸM-PRO"/>
                <a:cs typeface="HG丸ｺﾞｼｯｸM-PRO"/>
              </a:rPr>
              <a:t>③パートナーに、このプログラムに参加していることを伝える</a:t>
            </a:r>
          </a:p>
          <a:p>
            <a:pPr marL="45720" indent="0">
              <a:buNone/>
            </a:pPr>
            <a:r>
              <a:rPr lang="en-US" altLang="ja-JP" sz="1200" dirty="0">
                <a:solidFill>
                  <a:srgbClr val="000000"/>
                </a:solidFill>
                <a:latin typeface="HG丸ｺﾞｼｯｸM-PRO"/>
                <a:ea typeface="HG丸ｺﾞｼｯｸM-PRO"/>
                <a:cs typeface="HG丸ｺﾞｼｯｸM-PRO"/>
              </a:rPr>
              <a:t>④</a:t>
            </a:r>
            <a:r>
              <a:rPr lang="ja-JP" altLang="ja-JP" sz="1200" dirty="0">
                <a:solidFill>
                  <a:srgbClr val="000000"/>
                </a:solidFill>
                <a:latin typeface="HG丸ｺﾞｼｯｸM-PRO"/>
                <a:ea typeface="HG丸ｺﾞｼｯｸM-PRO"/>
                <a:cs typeface="HG丸ｺﾞｼｯｸM-PRO"/>
              </a:rPr>
              <a:t>コミュニケーション・スキルを実践する </a:t>
            </a:r>
            <a:endParaRPr lang="en-US" altLang="ja-JP" sz="1200" noProof="0" dirty="0">
              <a:solidFill>
                <a:schemeClr val="tx1"/>
              </a:solidFill>
              <a:latin typeface="ＭＳ Ｐゴシック" panose="020B0600070205080204" pitchFamily="50" charset="-128"/>
              <a:ea typeface="ＭＳ Ｐゴシック" panose="020B0600070205080204" pitchFamily="50" charset="-128"/>
              <a:cs typeface="+mn-cs"/>
            </a:endParaRPr>
          </a:p>
          <a:p>
            <a:pPr marL="45720" indent="0">
              <a:buNone/>
            </a:pPr>
            <a:r>
              <a:rPr lang="ja-JP" altLang="en-US" sz="1200" noProof="0" dirty="0">
                <a:solidFill>
                  <a:schemeClr val="tx1"/>
                </a:solidFill>
                <a:latin typeface="ＭＳ Ｐゴシック" panose="020B0600070205080204" pitchFamily="50" charset="-128"/>
                <a:ea typeface="ＭＳ Ｐゴシック" panose="020B0600070205080204" pitchFamily="50" charset="-128"/>
                <a:cs typeface="+mn-cs"/>
              </a:rPr>
              <a:t>の</a:t>
            </a:r>
            <a:r>
              <a:rPr lang="en-US" altLang="ja-JP" sz="1200" noProof="0" dirty="0">
                <a:solidFill>
                  <a:schemeClr val="tx1"/>
                </a:solidFill>
                <a:latin typeface="ＭＳ Ｐゴシック" panose="020B0600070205080204" pitchFamily="50" charset="-128"/>
                <a:ea typeface="ＭＳ Ｐゴシック" panose="020B0600070205080204" pitchFamily="50" charset="-128"/>
                <a:cs typeface="+mn-cs"/>
              </a:rPr>
              <a:t>3</a:t>
            </a:r>
            <a:r>
              <a:rPr lang="ja-JP" altLang="en-US" sz="1200" noProof="0" dirty="0">
                <a:solidFill>
                  <a:schemeClr val="tx1"/>
                </a:solidFill>
                <a:latin typeface="ＭＳ Ｐゴシック" panose="020B0600070205080204" pitchFamily="50" charset="-128"/>
                <a:ea typeface="ＭＳ Ｐゴシック" panose="020B0600070205080204" pitchFamily="50" charset="-128"/>
                <a:cs typeface="+mn-cs"/>
              </a:rPr>
              <a:t>つです。</a:t>
            </a:r>
            <a:r>
              <a:rPr lang="en-US" altLang="ja-JP" sz="1200" noProof="0" dirty="0">
                <a:solidFill>
                  <a:schemeClr val="tx1"/>
                </a:solidFill>
                <a:latin typeface="ＭＳ Ｐゴシック" panose="020B0600070205080204" pitchFamily="50" charset="-128"/>
                <a:ea typeface="ＭＳ Ｐゴシック" panose="020B0600070205080204" pitchFamily="50" charset="-128"/>
                <a:cs typeface="+mn-cs"/>
              </a:rPr>
              <a:t>4</a:t>
            </a:r>
            <a:r>
              <a:rPr lang="ja-JP" altLang="en-US" sz="1200" noProof="0" dirty="0">
                <a:solidFill>
                  <a:schemeClr val="tx1"/>
                </a:solidFill>
                <a:latin typeface="ＭＳ Ｐゴシック" panose="020B0600070205080204" pitchFamily="50" charset="-128"/>
                <a:ea typeface="ＭＳ Ｐゴシック" panose="020B0600070205080204" pitchFamily="50" charset="-128"/>
                <a:cs typeface="+mn-cs"/>
              </a:rPr>
              <a:t>つ全ては、ハードルが高いかと思います。</a:t>
            </a:r>
            <a:endParaRPr lang="en-US" altLang="ja-JP" sz="1200" noProof="0" dirty="0">
              <a:solidFill>
                <a:schemeClr val="tx1"/>
              </a:solidFill>
              <a:latin typeface="ＭＳ Ｐゴシック" panose="020B0600070205080204" pitchFamily="50" charset="-128"/>
              <a:ea typeface="ＭＳ Ｐゴシック" panose="020B0600070205080204" pitchFamily="50" charset="-128"/>
              <a:cs typeface="+mn-cs"/>
            </a:endParaRPr>
          </a:p>
          <a:p>
            <a:pPr marL="45720" indent="0">
              <a:buNone/>
            </a:pPr>
            <a:r>
              <a:rPr lang="en-US" altLang="ja-JP" sz="1200" noProof="0" dirty="0">
                <a:solidFill>
                  <a:schemeClr val="tx1"/>
                </a:solidFill>
                <a:latin typeface="ＭＳ Ｐゴシック" panose="020B0600070205080204" pitchFamily="50" charset="-128"/>
                <a:ea typeface="ＭＳ Ｐゴシック" panose="020B0600070205080204" pitchFamily="50" charset="-128"/>
                <a:cs typeface="+mn-cs"/>
              </a:rPr>
              <a:t>①</a:t>
            </a:r>
            <a:r>
              <a:rPr lang="ja-JP" altLang="en-US" sz="1200" noProof="0" dirty="0">
                <a:solidFill>
                  <a:schemeClr val="tx1"/>
                </a:solidFill>
                <a:latin typeface="ＭＳ Ｐゴシック" panose="020B0600070205080204" pitchFamily="50" charset="-128"/>
                <a:ea typeface="ＭＳ Ｐゴシック" panose="020B0600070205080204" pitchFamily="50" charset="-128"/>
                <a:cs typeface="+mn-cs"/>
              </a:rPr>
              <a:t>に加えて、</a:t>
            </a:r>
            <a:r>
              <a:rPr lang="en-US" altLang="ja-JP" sz="1200" noProof="0" dirty="0">
                <a:solidFill>
                  <a:schemeClr val="tx1"/>
                </a:solidFill>
                <a:latin typeface="ＭＳ Ｐゴシック" panose="020B0600070205080204" pitchFamily="50" charset="-128"/>
                <a:ea typeface="ＭＳ Ｐゴシック" panose="020B0600070205080204" pitchFamily="50" charset="-128"/>
                <a:cs typeface="+mn-cs"/>
              </a:rPr>
              <a:t>②〜③</a:t>
            </a:r>
            <a:r>
              <a:rPr lang="ja-JP" altLang="en-US" sz="1200" noProof="0" dirty="0">
                <a:solidFill>
                  <a:schemeClr val="tx1"/>
                </a:solidFill>
                <a:latin typeface="ＭＳ Ｐゴシック" panose="020B0600070205080204" pitchFamily="50" charset="-128"/>
                <a:ea typeface="ＭＳ Ｐゴシック" panose="020B0600070205080204" pitchFamily="50" charset="-128"/>
                <a:cs typeface="+mn-cs"/>
              </a:rPr>
              <a:t>のどれか１つでもやってきてみてください。</a:t>
            </a:r>
            <a:endParaRPr lang="en-US" altLang="ja-JP" sz="1200" noProof="0" dirty="0">
              <a:solidFill>
                <a:schemeClr val="tx1"/>
              </a:solidFill>
              <a:latin typeface="ＭＳ Ｐゴシック" panose="020B0600070205080204" pitchFamily="50" charset="-128"/>
              <a:ea typeface="ＭＳ Ｐゴシック" panose="020B0600070205080204" pitchFamily="50" charset="-128"/>
              <a:cs typeface="+mn-cs"/>
            </a:endParaRPr>
          </a:p>
          <a:p>
            <a:pPr marL="45720" indent="0">
              <a:buNone/>
            </a:pPr>
            <a:r>
              <a:rPr lang="ja-JP" altLang="en-US" sz="1200" noProof="0" dirty="0">
                <a:solidFill>
                  <a:schemeClr val="tx1"/>
                </a:solidFill>
                <a:latin typeface="ＭＳ Ｐゴシック" panose="020B0600070205080204" pitchFamily="50" charset="-128"/>
                <a:ea typeface="ＭＳ Ｐゴシック" panose="020B0600070205080204" pitchFamily="50" charset="-128"/>
                <a:cs typeface="+mn-cs"/>
              </a:rPr>
              <a:t>また、テキストには今回教室では行わなかった</a:t>
            </a:r>
            <a:r>
              <a:rPr lang="en-US" altLang="ja-JP" sz="1200" noProof="0" dirty="0">
                <a:solidFill>
                  <a:schemeClr val="tx1"/>
                </a:solidFill>
                <a:latin typeface="ＭＳ Ｐゴシック" panose="020B0600070205080204" pitchFamily="50" charset="-128"/>
                <a:ea typeface="ＭＳ Ｐゴシック" panose="020B0600070205080204" pitchFamily="50" charset="-128"/>
                <a:cs typeface="+mn-cs"/>
              </a:rPr>
              <a:t>【</a:t>
            </a:r>
            <a:r>
              <a:rPr lang="ja-JP" altLang="en-US" sz="1200" noProof="0" dirty="0">
                <a:solidFill>
                  <a:schemeClr val="tx1"/>
                </a:solidFill>
                <a:latin typeface="ＭＳ Ｐゴシック" panose="020B0600070205080204" pitchFamily="50" charset="-128"/>
                <a:ea typeface="ＭＳ Ｐゴシック" panose="020B0600070205080204" pitchFamily="50" charset="-128"/>
                <a:cs typeface="+mn-cs"/>
              </a:rPr>
              <a:t>演習</a:t>
            </a:r>
            <a:r>
              <a:rPr lang="en-US" altLang="ja-JP" sz="1200" noProof="0" dirty="0">
                <a:solidFill>
                  <a:schemeClr val="tx1"/>
                </a:solidFill>
                <a:latin typeface="ＭＳ Ｐゴシック" panose="020B0600070205080204" pitchFamily="50" charset="-128"/>
                <a:ea typeface="ＭＳ Ｐゴシック" panose="020B0600070205080204" pitchFamily="50" charset="-128"/>
                <a:cs typeface="+mn-cs"/>
              </a:rPr>
              <a:t>】</a:t>
            </a:r>
            <a:r>
              <a:rPr lang="ja-JP" altLang="en-US" sz="1200" noProof="0" dirty="0">
                <a:solidFill>
                  <a:schemeClr val="tx1"/>
                </a:solidFill>
                <a:latin typeface="ＭＳ Ｐゴシック" panose="020B0600070205080204" pitchFamily="50" charset="-128"/>
                <a:ea typeface="ＭＳ Ｐゴシック" panose="020B0600070205080204" pitchFamily="50" charset="-128"/>
                <a:cs typeface="+mn-cs"/>
              </a:rPr>
              <a:t>も付いていますので、挑戦してみてください。</a:t>
            </a:r>
            <a:endParaRPr lang="en-US" altLang="ja-JP" sz="1200" dirty="0">
              <a:solidFill>
                <a:srgbClr val="000000"/>
              </a:solidFill>
              <a:latin typeface="HG丸ｺﾞｼｯｸM-PRO"/>
              <a:ea typeface="HG丸ｺﾞｼｯｸM-PRO"/>
              <a:cs typeface="HG丸ｺﾞｼｯｸM-PRO"/>
            </a:endParaRPr>
          </a:p>
        </p:txBody>
      </p:sp>
      <p:sp>
        <p:nvSpPr>
          <p:cNvPr id="4" name="スライド番号プレースホルダー 3"/>
          <p:cNvSpPr>
            <a:spLocks noGrp="1"/>
          </p:cNvSpPr>
          <p:nvPr>
            <p:ph type="sldNum" sz="quarter" idx="10"/>
          </p:nvPr>
        </p:nvSpPr>
        <p:spPr/>
        <p:txBody>
          <a:bodyPr rtlCol="0"/>
          <a:lstStyle/>
          <a:p>
            <a:pPr algn="r" rtl="0"/>
            <a:fld id="{77542409-6A04-4DC6-AC3A-D3758287A8F2}" type="slidenum">
              <a:rPr lang="en-US" smtClean="0"/>
              <a:pPr algn="r" rtl="0"/>
              <a:t>37</a:t>
            </a:fld>
            <a:endParaRPr lang="en-US" dirty="0"/>
          </a:p>
        </p:txBody>
      </p:sp>
    </p:spTree>
    <p:extLst>
      <p:ext uri="{BB962C8B-B14F-4D97-AF65-F5344CB8AC3E}">
        <p14:creationId xmlns:p14="http://schemas.microsoft.com/office/powerpoint/2010/main" val="6609355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noProof="0" dirty="0"/>
              <a:t>では、また次回お会いできるのを楽しみにしています。</a:t>
            </a:r>
            <a:endParaRPr lang="en-US" altLang="ja-JP"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noProof="0" dirty="0"/>
              <a:t>ありがとうございました！</a:t>
            </a:r>
            <a:endParaRPr lang="en-US" altLang="ja-JP"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noProof="0" dirty="0"/>
              <a:t>お疲れ様でした。</a:t>
            </a:r>
            <a:endParaRPr lang="en-US" altLang="ja-JP"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noProof="0" dirty="0"/>
              <a:t>（★スタッフ、参加者皆で拍手で終える。アンケートを配布し、記入後は三々五々に</a:t>
            </a:r>
            <a:r>
              <a:rPr lang="ja-JP" altLang="en-US" noProof="0"/>
              <a:t>解散）</a:t>
            </a:r>
            <a:endParaRPr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38</a:t>
            </a:fld>
            <a:endParaRPr lang="en-US" altLang="ja-JP" dirty="0"/>
          </a:p>
        </p:txBody>
      </p:sp>
    </p:spTree>
    <p:extLst>
      <p:ext uri="{BB962C8B-B14F-4D97-AF65-F5344CB8AC3E}">
        <p14:creationId xmlns:p14="http://schemas.microsoft.com/office/powerpoint/2010/main" val="4186925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363" name="ノート プレースホルダー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latin typeface="Calibri" charset="0"/>
                <a:ea typeface="ＭＳ Ｐゴシック" charset="0"/>
              </a:rPr>
              <a:t>本日は、このプログラムの第</a:t>
            </a:r>
            <a:r>
              <a:rPr lang="en-US" altLang="ja-JP" dirty="0">
                <a:latin typeface="Calibri" charset="0"/>
                <a:ea typeface="ＭＳ Ｐゴシック" charset="0"/>
              </a:rPr>
              <a:t>2</a:t>
            </a:r>
            <a:r>
              <a:rPr lang="ja-JP" altLang="en-US" dirty="0">
                <a:latin typeface="Calibri" charset="0"/>
                <a:ea typeface="ＭＳ Ｐゴシック" charset="0"/>
              </a:rPr>
              <a:t>回目です。</a:t>
            </a:r>
            <a:endParaRPr lang="en-US" altLang="ja-JP" dirty="0">
              <a:latin typeface="Calibri" charset="0"/>
              <a:ea typeface="ＭＳ Ｐゴシック" charset="0"/>
            </a:endParaRPr>
          </a:p>
          <a:p>
            <a:r>
              <a:rPr lang="ja-JP" altLang="en-US" dirty="0">
                <a:latin typeface="Calibri" charset="0"/>
                <a:ea typeface="ＭＳ Ｐゴシック" charset="0"/>
              </a:rPr>
              <a:t>第</a:t>
            </a:r>
            <a:r>
              <a:rPr lang="en-US" altLang="ja-JP" dirty="0">
                <a:latin typeface="Calibri" charset="0"/>
                <a:ea typeface="ＭＳ Ｐゴシック" charset="0"/>
              </a:rPr>
              <a:t>2</a:t>
            </a:r>
            <a:r>
              <a:rPr lang="ja-JP" altLang="en-US" dirty="0">
                <a:latin typeface="Calibri" charset="0"/>
                <a:ea typeface="ＭＳ Ｐゴシック" charset="0"/>
              </a:rPr>
              <a:t>回は、まずお酒と健康の危ない関係のお話があります。</a:t>
            </a:r>
            <a:endParaRPr lang="en-US" altLang="ja-JP" dirty="0">
              <a:latin typeface="Calibri" charset="0"/>
              <a:ea typeface="ＭＳ Ｐゴシック" charset="0"/>
            </a:endParaRPr>
          </a:p>
          <a:p>
            <a:r>
              <a:rPr lang="ja-JP" altLang="en-US" dirty="0">
                <a:latin typeface="Calibri" charset="0"/>
                <a:ea typeface="ＭＳ Ｐゴシック" charset="0"/>
              </a:rPr>
              <a:t>次に、お酒のいい面と悪い面を振り返り、私の目標を立てます。</a:t>
            </a:r>
            <a:endParaRPr lang="en-US" altLang="ja-JP" dirty="0">
              <a:latin typeface="Calibri" charset="0"/>
              <a:ea typeface="ＭＳ Ｐゴシック" charset="0"/>
            </a:endParaRPr>
          </a:p>
          <a:p>
            <a:r>
              <a:rPr lang="ja-JP" altLang="en-US" dirty="0">
                <a:latin typeface="Calibri" charset="0"/>
                <a:ea typeface="ＭＳ Ｐゴシック" charset="0"/>
              </a:rPr>
              <a:t>そして、家族団らんに役立つコミュニケーションについて考え、練習していきます。</a:t>
            </a:r>
            <a:endParaRPr lang="en-US" altLang="ja-JP" dirty="0">
              <a:latin typeface="Calibri" charset="0"/>
              <a:ea typeface="ＭＳ Ｐゴシック" charset="0"/>
            </a:endParaRPr>
          </a:p>
        </p:txBody>
      </p:sp>
      <p:sp>
        <p:nvSpPr>
          <p:cNvPr id="15364" name="スライド番号プレースホルダー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Calibri" charset="0"/>
                <a:ea typeface="ＭＳ Ｐゴシック" charset="0"/>
                <a:cs typeface="ＭＳ Ｐゴシック" charset="0"/>
              </a:defRPr>
            </a:lvl1pPr>
            <a:lvl2pPr marL="704911" indent="-271120">
              <a:defRPr kumimoji="1">
                <a:solidFill>
                  <a:schemeClr val="tx1"/>
                </a:solidFill>
                <a:latin typeface="Calibri" charset="0"/>
                <a:ea typeface="ＭＳ Ｐゴシック" charset="0"/>
              </a:defRPr>
            </a:lvl2pPr>
            <a:lvl3pPr marL="1084478" indent="-216896">
              <a:defRPr kumimoji="1">
                <a:solidFill>
                  <a:schemeClr val="tx1"/>
                </a:solidFill>
                <a:latin typeface="Calibri" charset="0"/>
                <a:ea typeface="ＭＳ Ｐゴシック" charset="0"/>
              </a:defRPr>
            </a:lvl3pPr>
            <a:lvl4pPr marL="1518270" indent="-216896">
              <a:defRPr kumimoji="1">
                <a:solidFill>
                  <a:schemeClr val="tx1"/>
                </a:solidFill>
                <a:latin typeface="Calibri" charset="0"/>
                <a:ea typeface="ＭＳ Ｐゴシック" charset="0"/>
              </a:defRPr>
            </a:lvl4pPr>
            <a:lvl5pPr marL="1952061" indent="-216896">
              <a:defRPr kumimoji="1">
                <a:solidFill>
                  <a:schemeClr val="tx1"/>
                </a:solidFill>
                <a:latin typeface="Calibri" charset="0"/>
                <a:ea typeface="ＭＳ Ｐゴシック" charset="0"/>
              </a:defRPr>
            </a:lvl5pPr>
            <a:lvl6pPr marL="2385852" indent="-216896" eaLnBrk="0" fontAlgn="base" hangingPunct="0">
              <a:spcBef>
                <a:spcPct val="0"/>
              </a:spcBef>
              <a:spcAft>
                <a:spcPct val="0"/>
              </a:spcAft>
              <a:defRPr kumimoji="1">
                <a:solidFill>
                  <a:schemeClr val="tx1"/>
                </a:solidFill>
                <a:latin typeface="Calibri" charset="0"/>
                <a:ea typeface="ＭＳ Ｐゴシック" charset="0"/>
              </a:defRPr>
            </a:lvl6pPr>
            <a:lvl7pPr marL="2819644" indent="-216896" eaLnBrk="0" fontAlgn="base" hangingPunct="0">
              <a:spcBef>
                <a:spcPct val="0"/>
              </a:spcBef>
              <a:spcAft>
                <a:spcPct val="0"/>
              </a:spcAft>
              <a:defRPr kumimoji="1">
                <a:solidFill>
                  <a:schemeClr val="tx1"/>
                </a:solidFill>
                <a:latin typeface="Calibri" charset="0"/>
                <a:ea typeface="ＭＳ Ｐゴシック" charset="0"/>
              </a:defRPr>
            </a:lvl7pPr>
            <a:lvl8pPr marL="3253435" indent="-216896" eaLnBrk="0" fontAlgn="base" hangingPunct="0">
              <a:spcBef>
                <a:spcPct val="0"/>
              </a:spcBef>
              <a:spcAft>
                <a:spcPct val="0"/>
              </a:spcAft>
              <a:defRPr kumimoji="1">
                <a:solidFill>
                  <a:schemeClr val="tx1"/>
                </a:solidFill>
                <a:latin typeface="Calibri" charset="0"/>
                <a:ea typeface="ＭＳ Ｐゴシック" charset="0"/>
              </a:defRPr>
            </a:lvl8pPr>
            <a:lvl9pPr marL="3687227" indent="-216896" eaLnBrk="0" fontAlgn="base" hangingPunct="0">
              <a:spcBef>
                <a:spcPct val="0"/>
              </a:spcBef>
              <a:spcAft>
                <a:spcPct val="0"/>
              </a:spcAft>
              <a:defRPr kumimoji="1">
                <a:solidFill>
                  <a:schemeClr val="tx1"/>
                </a:solidFill>
                <a:latin typeface="Calibri"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CA96A05-CBE1-DA44-A21B-D463BAB91CBE}" type="slidenum">
              <a:rPr kumimoji="1" lang="ja-JP" altLang="en-US" sz="1200" b="0" i="0" u="none" strike="noStrike" kern="1200" cap="none" spc="0" normalizeH="0" baseline="0" noProof="0">
                <a:ln>
                  <a:noFill/>
                </a:ln>
                <a:solidFill>
                  <a:srgbClr val="595959"/>
                </a:solidFill>
                <a:effectLst/>
                <a:uLnTx/>
                <a:uFillTx/>
                <a:latin typeface="Calibri"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srgbClr val="595959"/>
              </a:solidFill>
              <a:effectLst/>
              <a:uLnTx/>
              <a:uFillTx/>
              <a:latin typeface="Calibri" charset="0"/>
              <a:ea typeface="ＭＳ Ｐゴシック" charset="0"/>
            </a:endParaRPr>
          </a:p>
        </p:txBody>
      </p:sp>
    </p:spTree>
    <p:extLst>
      <p:ext uri="{BB962C8B-B14F-4D97-AF65-F5344CB8AC3E}">
        <p14:creationId xmlns:p14="http://schemas.microsoft.com/office/powerpoint/2010/main" val="676247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noProof="0" dirty="0"/>
              <a:t>それでは、第</a:t>
            </a:r>
            <a:r>
              <a:rPr kumimoji="1" lang="en-US" altLang="ja-JP" noProof="0" dirty="0"/>
              <a:t>2</a:t>
            </a:r>
            <a:r>
              <a:rPr kumimoji="1" lang="ja-JP" altLang="en-US" noProof="0" dirty="0"/>
              <a:t>回の内容に入る前に、まず、前回の振り返りをしたいと思います。</a:t>
            </a:r>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5</a:t>
            </a:fld>
            <a:endParaRPr lang="en-US" altLang="ja-JP" dirty="0"/>
          </a:p>
        </p:txBody>
      </p:sp>
    </p:spTree>
    <p:extLst>
      <p:ext uri="{BB962C8B-B14F-4D97-AF65-F5344CB8AC3E}">
        <p14:creationId xmlns:p14="http://schemas.microsoft.com/office/powerpoint/2010/main" val="3380681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 イメージ プレースホルダー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ノート プレースホルダー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latin typeface="Calibri" charset="0"/>
                <a:ea typeface="ＭＳ Ｐゴシック" charset="0"/>
              </a:rPr>
              <a:t>最初に、前回皆さんにお願いしていたホームワークの確認を行いたいと思います。</a:t>
            </a:r>
            <a:endParaRPr lang="en-US" altLang="ja-JP" dirty="0">
              <a:latin typeface="Calibri" charset="0"/>
              <a:ea typeface="ＭＳ Ｐゴシック" charset="0"/>
            </a:endParaRPr>
          </a:p>
          <a:p>
            <a:r>
              <a:rPr lang="ja-JP" altLang="en-US" dirty="0">
                <a:latin typeface="Calibri" charset="0"/>
                <a:ea typeface="ＭＳ Ｐゴシック" charset="0"/>
              </a:rPr>
              <a:t>まず、一つが</a:t>
            </a:r>
            <a:r>
              <a:rPr lang="en-US" altLang="ja-JP" dirty="0">
                <a:latin typeface="Calibri" charset="0"/>
                <a:ea typeface="ＭＳ Ｐゴシック" charset="0"/>
              </a:rPr>
              <a:t>1</a:t>
            </a:r>
            <a:r>
              <a:rPr lang="ja-JP" altLang="en-US" dirty="0">
                <a:latin typeface="Calibri" charset="0"/>
                <a:ea typeface="ＭＳ Ｐゴシック" charset="0"/>
              </a:rPr>
              <a:t>日一回ほめることでした。</a:t>
            </a:r>
            <a:endParaRPr lang="en-US" altLang="ja-JP" dirty="0">
              <a:latin typeface="Calibri" charset="0"/>
              <a:ea typeface="ＭＳ Ｐゴシック" charset="0"/>
            </a:endParaRPr>
          </a:p>
          <a:p>
            <a:r>
              <a:rPr lang="ja-JP" altLang="en-US" dirty="0">
                <a:latin typeface="Calibri" charset="0"/>
                <a:ea typeface="ＭＳ Ｐゴシック" charset="0"/>
              </a:rPr>
              <a:t>どんなほめ言葉を使ったでしょうか？皆さんに聞いてみたいと思います。</a:t>
            </a:r>
            <a:endParaRPr lang="en-US" altLang="ja-JP" dirty="0">
              <a:latin typeface="Calibri" charset="0"/>
              <a:ea typeface="ＭＳ Ｐゴシック" charset="0"/>
            </a:endParaRPr>
          </a:p>
          <a:p>
            <a:r>
              <a:rPr lang="ja-JP" altLang="en-US" dirty="0">
                <a:latin typeface="Calibri" charset="0"/>
                <a:ea typeface="ＭＳ Ｐゴシック" charset="0"/>
              </a:rPr>
              <a:t>（★参加者何人かを指名し、発表してもらう。時間があれば全員尋ねる。コ・リーダーが予めグループで参加者の状況を事前に把握しておくとスムーズである）</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ja-JP" altLang="en-US" dirty="0">
                <a:latin typeface="Calibri" charset="0"/>
                <a:ea typeface="ＭＳ Ｐゴシック" charset="0"/>
              </a:rPr>
              <a:t>次に、ご自身とパートナーの</a:t>
            </a:r>
            <a:r>
              <a:rPr lang="en-US" altLang="ja-JP" dirty="0">
                <a:latin typeface="Calibri" charset="0"/>
                <a:ea typeface="ＭＳ Ｐゴシック" charset="0"/>
              </a:rPr>
              <a:t>AUDIT</a:t>
            </a:r>
            <a:r>
              <a:rPr lang="ja-JP" altLang="en-US" dirty="0">
                <a:latin typeface="Calibri" charset="0"/>
                <a:ea typeface="ＭＳ Ｐゴシック" charset="0"/>
              </a:rPr>
              <a:t>ですが、いかがでしたか？</a:t>
            </a:r>
            <a:endParaRPr lang="en-US" altLang="ja-JP" dirty="0">
              <a:latin typeface="Calibri" charset="0"/>
              <a:ea typeface="ＭＳ Ｐゴシック" charset="0"/>
            </a:endParaRPr>
          </a:p>
          <a:p>
            <a:r>
              <a:rPr lang="ja-JP" altLang="en-US" dirty="0">
                <a:latin typeface="Calibri" charset="0"/>
                <a:ea typeface="ＭＳ Ｐゴシック" charset="0"/>
              </a:rPr>
              <a:t>（★記入してきた人数名に尋ねる。質問も受ける。ホームワークをして来ていなくても，忙しい中参加したことを労う）</a:t>
            </a:r>
            <a:endParaRPr lang="en-US" altLang="ja-JP" dirty="0">
              <a:latin typeface="Calibri" charset="0"/>
              <a:ea typeface="ＭＳ Ｐゴシック" charset="0"/>
            </a:endParaRPr>
          </a:p>
        </p:txBody>
      </p:sp>
      <p:sp>
        <p:nvSpPr>
          <p:cNvPr id="17411" name="スライド番号プレースホルダー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alibri"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alibri"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alibri"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alibri" charset="0"/>
                <a:ea typeface="ＭＳ Ｐゴシック" charset="0"/>
              </a:defRPr>
            </a:lvl9pPr>
          </a:lstStyle>
          <a:p>
            <a:fld id="{32411FDF-9FE5-BF48-AE98-45BAAC71D0E4}" type="slidenum">
              <a:rPr lang="ja-JP" altLang="en-US" sz="1200"/>
              <a:pPr/>
              <a:t>6</a:t>
            </a:fld>
            <a:endParaRPr lang="ja-JP" altLang="en-US" sz="1200"/>
          </a:p>
        </p:txBody>
      </p:sp>
    </p:spTree>
    <p:extLst>
      <p:ext uri="{BB962C8B-B14F-4D97-AF65-F5344CB8AC3E}">
        <p14:creationId xmlns:p14="http://schemas.microsoft.com/office/powerpoint/2010/main" val="504214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スライド イメージ プレースホルダー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58" name="ノート プレースホルダー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latin typeface="Calibri" charset="0"/>
                <a:ea typeface="ＭＳ Ｐゴシック" charset="0"/>
              </a:rPr>
              <a:t>次に、</a:t>
            </a:r>
            <a:r>
              <a:rPr lang="en-US" altLang="ja-JP" dirty="0">
                <a:latin typeface="Calibri" charset="0"/>
                <a:ea typeface="ＭＳ Ｐゴシック" charset="0"/>
              </a:rPr>
              <a:t>AUDIT</a:t>
            </a:r>
            <a:r>
              <a:rPr lang="ja-JP" altLang="en-US" dirty="0">
                <a:latin typeface="Calibri" charset="0"/>
                <a:ea typeface="ＭＳ Ｐゴシック" charset="0"/>
              </a:rPr>
              <a:t>の得点についてです。</a:t>
            </a:r>
            <a:endParaRPr lang="en-US" altLang="ja-JP" dirty="0">
              <a:latin typeface="Calibri" charset="0"/>
              <a:ea typeface="ＭＳ Ｐゴシック" charset="0"/>
            </a:endParaRPr>
          </a:p>
          <a:p>
            <a:r>
              <a:rPr lang="en-US" altLang="ja-JP" dirty="0">
                <a:latin typeface="Calibri" charset="0"/>
                <a:ea typeface="ＭＳ Ｐゴシック" charset="0"/>
              </a:rPr>
              <a:t>40</a:t>
            </a:r>
            <a:r>
              <a:rPr lang="ja-JP" altLang="en-US" dirty="0">
                <a:latin typeface="Calibri" charset="0"/>
                <a:ea typeface="ＭＳ Ｐゴシック" charset="0"/>
              </a:rPr>
              <a:t>点満点ですが、７点は一般の</a:t>
            </a:r>
            <a:r>
              <a:rPr lang="en-US" altLang="ja-JP" dirty="0">
                <a:latin typeface="Calibri" charset="0"/>
                <a:ea typeface="ＭＳ Ｐゴシック" charset="0"/>
              </a:rPr>
              <a:t>50</a:t>
            </a:r>
            <a:r>
              <a:rPr lang="ja-JP" altLang="en-US" dirty="0">
                <a:latin typeface="Calibri" charset="0"/>
                <a:ea typeface="ＭＳ Ｐゴシック" charset="0"/>
              </a:rPr>
              <a:t>歳代男性の平均で、</a:t>
            </a:r>
            <a:endParaRPr lang="en-US" altLang="ja-JP" dirty="0">
              <a:latin typeface="Calibri" charset="0"/>
              <a:ea typeface="ＭＳ Ｐゴシック" charset="0"/>
            </a:endParaRPr>
          </a:p>
          <a:p>
            <a:r>
              <a:rPr lang="en-US" altLang="ja-JP" dirty="0">
                <a:latin typeface="Calibri" charset="0"/>
                <a:ea typeface="ＭＳ Ｐゴシック" charset="0"/>
              </a:rPr>
              <a:t>10</a:t>
            </a:r>
            <a:r>
              <a:rPr lang="ja-JP" altLang="en-US" dirty="0">
                <a:latin typeface="Calibri" charset="0"/>
                <a:ea typeface="ＭＳ Ｐゴシック" charset="0"/>
              </a:rPr>
              <a:t>点の人では、過半数が飲酒について周囲から忠告を受けると言われています。</a:t>
            </a:r>
            <a:endParaRPr lang="en-US" altLang="ja-JP" dirty="0">
              <a:latin typeface="Calibri" charset="0"/>
              <a:ea typeface="ＭＳ Ｐゴシック" charset="0"/>
            </a:endParaRPr>
          </a:p>
          <a:p>
            <a:r>
              <a:rPr lang="en-US" altLang="ja-JP" dirty="0">
                <a:latin typeface="Calibri" charset="0"/>
                <a:ea typeface="ＭＳ Ｐゴシック" charset="0"/>
              </a:rPr>
              <a:t>14</a:t>
            </a:r>
            <a:r>
              <a:rPr lang="ja-JP" altLang="en-US" dirty="0">
                <a:latin typeface="Calibri" charset="0"/>
                <a:ea typeface="ＭＳ Ｐゴシック" charset="0"/>
              </a:rPr>
              <a:t>点はほとんどのパートナーが悩みを持つ、</a:t>
            </a:r>
            <a:r>
              <a:rPr lang="en-US" altLang="ja-JP" dirty="0">
                <a:latin typeface="Calibri" charset="0"/>
                <a:ea typeface="ＭＳ Ｐゴシック" charset="0"/>
              </a:rPr>
              <a:t>15</a:t>
            </a:r>
            <a:r>
              <a:rPr lang="ja-JP" altLang="en-US" dirty="0">
                <a:latin typeface="Calibri" charset="0"/>
                <a:ea typeface="ＭＳ Ｐゴシック" charset="0"/>
              </a:rPr>
              <a:t>点はアルコール性肝障害患者の平均点です。</a:t>
            </a:r>
            <a:endParaRPr lang="en-US" altLang="ja-JP" dirty="0">
              <a:latin typeface="Calibri" charset="0"/>
              <a:ea typeface="ＭＳ Ｐゴシック" charset="0"/>
            </a:endParaRPr>
          </a:p>
          <a:p>
            <a:r>
              <a:rPr lang="en-US" altLang="ja-JP" dirty="0">
                <a:latin typeface="Calibri" charset="0"/>
                <a:ea typeface="ＭＳ Ｐゴシック" charset="0"/>
              </a:rPr>
              <a:t>20</a:t>
            </a:r>
            <a:r>
              <a:rPr lang="ja-JP" altLang="en-US" dirty="0">
                <a:latin typeface="Calibri" charset="0"/>
                <a:ea typeface="ＭＳ Ｐゴシック" charset="0"/>
              </a:rPr>
              <a:t>点になるとアルコール依存性を疑います。</a:t>
            </a:r>
            <a:r>
              <a:rPr lang="en-US" altLang="ja-JP" dirty="0">
                <a:latin typeface="Calibri" charset="0"/>
                <a:ea typeface="ＭＳ Ｐゴシック" charset="0"/>
              </a:rPr>
              <a:t>24</a:t>
            </a:r>
            <a:r>
              <a:rPr lang="ja-JP" altLang="en-US" dirty="0">
                <a:latin typeface="Calibri" charset="0"/>
                <a:ea typeface="ＭＳ Ｐゴシック" charset="0"/>
              </a:rPr>
              <a:t>点はアルコール依存症で入院中の患者さんの平均点です。</a:t>
            </a:r>
          </a:p>
        </p:txBody>
      </p:sp>
      <p:sp>
        <p:nvSpPr>
          <p:cNvPr id="19459" name="スライド番号プレースホルダー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alibri"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alibri"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alibri"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alibri" charset="0"/>
                <a:ea typeface="ＭＳ Ｐゴシック" charset="0"/>
              </a:defRPr>
            </a:lvl9pPr>
          </a:lstStyle>
          <a:p>
            <a:fld id="{C6F976EC-FA06-AD42-9FA3-E8EB13C4E7E8}" type="slidenum">
              <a:rPr lang="ja-JP" altLang="en-US" sz="1200"/>
              <a:pPr/>
              <a:t>7</a:t>
            </a:fld>
            <a:endParaRPr lang="ja-JP" altLang="en-US" sz="1200"/>
          </a:p>
        </p:txBody>
      </p:sp>
    </p:spTree>
    <p:extLst>
      <p:ext uri="{BB962C8B-B14F-4D97-AF65-F5344CB8AC3E}">
        <p14:creationId xmlns:p14="http://schemas.microsoft.com/office/powerpoint/2010/main" val="223208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noProof="0" dirty="0"/>
              <a:t>次いで、本日のお酒と健康の危ない関係のお話です。前回と同じように、</a:t>
            </a:r>
            <a:r>
              <a:rPr kumimoji="1" lang="en-US" altLang="ja-JP" noProof="0" dirty="0"/>
              <a:t>10</a:t>
            </a:r>
            <a:r>
              <a:rPr kumimoji="1" lang="ja-JP" altLang="en-US" noProof="0" dirty="0"/>
              <a:t>分ほど教材をご覧いただきます。</a:t>
            </a:r>
            <a:endParaRPr kumimoji="1" lang="en-US" altLang="ja-JP" noProof="0" dirty="0"/>
          </a:p>
          <a:p>
            <a:r>
              <a:rPr kumimoji="1" lang="en-US" altLang="ja-JP" noProof="0" dirty="0"/>
              <a:t>《</a:t>
            </a:r>
            <a:r>
              <a:rPr kumimoji="1" lang="ja-JP" altLang="en-US" noProof="0" dirty="0"/>
              <a:t>スライド教材視聴後</a:t>
            </a:r>
            <a:r>
              <a:rPr kumimoji="1" lang="en-US" altLang="ja-JP" noProof="0" dirty="0"/>
              <a:t>》</a:t>
            </a:r>
          </a:p>
          <a:p>
            <a:r>
              <a:rPr kumimoji="1" lang="ja-JP" altLang="en-US" noProof="0" dirty="0"/>
              <a:t>ご覧になって、いかがでしたか？お酒と健康について意外と知らないことも多かったのではないかと思います。</a:t>
            </a:r>
          </a:p>
          <a:p>
            <a:r>
              <a:rPr kumimoji="1" lang="ja-JP" altLang="en-US" noProof="0" dirty="0"/>
              <a:t>何かご質問があれば、お尋ねください。</a:t>
            </a:r>
          </a:p>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8</a:t>
            </a:fld>
            <a:endParaRPr lang="en-US" altLang="ja-JP" dirty="0"/>
          </a:p>
        </p:txBody>
      </p:sp>
    </p:spTree>
    <p:extLst>
      <p:ext uri="{BB962C8B-B14F-4D97-AF65-F5344CB8AC3E}">
        <p14:creationId xmlns:p14="http://schemas.microsoft.com/office/powerpoint/2010/main" val="3380681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noProof="0" dirty="0"/>
              <a:t>ホームワークの</a:t>
            </a:r>
            <a:r>
              <a:rPr kumimoji="1" lang="en-US" altLang="ja-JP" noProof="0" dirty="0"/>
              <a:t>AUDIT</a:t>
            </a:r>
            <a:r>
              <a:rPr kumimoji="1" lang="ja-JP" altLang="en-US" noProof="0" dirty="0"/>
              <a:t>で、ご自身のお酒について客観的に見ていただき、お酒と健康の危ない関係では、お酒の害について見ていただきましたが、とは言ってもお酒には良い面があって、飲んでいると思います。</a:t>
            </a:r>
            <a:endParaRPr kumimoji="1" lang="en-US" altLang="ja-JP" noProof="0" dirty="0"/>
          </a:p>
          <a:p>
            <a:r>
              <a:rPr kumimoji="1" lang="ja-JP" altLang="en-US" noProof="0" dirty="0"/>
              <a:t>ここでは、ご自身にとってのお酒の良い面と悪い面を、両方考えて見たいと思います。</a:t>
            </a:r>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9</a:t>
            </a:fld>
            <a:endParaRPr lang="en-US" altLang="ja-JP" dirty="0"/>
          </a:p>
        </p:txBody>
      </p:sp>
    </p:spTree>
    <p:extLst>
      <p:ext uri="{BB962C8B-B14F-4D97-AF65-F5344CB8AC3E}">
        <p14:creationId xmlns:p14="http://schemas.microsoft.com/office/powerpoint/2010/main" val="3380681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65213" y="304800"/>
            <a:ext cx="7091361" cy="2793906"/>
          </a:xfrm>
        </p:spPr>
        <p:txBody>
          <a:bodyPr rtlCol="0" anchor="b">
            <a:normAutofit/>
          </a:bodyPr>
          <a:lstStyle>
            <a:lvl1pPr algn="l" rtl="0">
              <a:lnSpc>
                <a:spcPct val="80000"/>
              </a:lnSpc>
              <a:defRPr sz="6600"/>
            </a:lvl1pPr>
          </a:lstStyle>
          <a:p>
            <a:pPr rtl="0"/>
            <a:r>
              <a:rPr lang="ja-JP" altLang="en-US" dirty="0"/>
              <a:t>クリックしてマスター タイトルのスタイルを編集する</a:t>
            </a:r>
          </a:p>
        </p:txBody>
      </p:sp>
      <p:sp>
        <p:nvSpPr>
          <p:cNvPr id="3" name="サブタイトル 2"/>
          <p:cNvSpPr>
            <a:spLocks noGrp="1"/>
          </p:cNvSpPr>
          <p:nvPr>
            <p:ph type="subTitle" idx="1"/>
          </p:nvPr>
        </p:nvSpPr>
        <p:spPr>
          <a:xfrm>
            <a:off x="1065213" y="3108804"/>
            <a:ext cx="7091361" cy="838200"/>
          </a:xfrm>
        </p:spPr>
        <p:txBody>
          <a:bodyPr rtlCol="0"/>
          <a:lstStyle>
            <a:lvl1pPr marL="0" indent="0" algn="l" rtl="0">
              <a:spcBef>
                <a:spcPts val="0"/>
              </a:spcBef>
              <a:buNone/>
              <a:defRPr sz="2400">
                <a:solidFill>
                  <a:schemeClr val="accent2"/>
                </a:solidFill>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ja-JP" altLang="en-US" dirty="0"/>
              <a:t>クリックしてマスター サブタイトルのスタイルを編集する</a:t>
            </a:r>
          </a:p>
        </p:txBody>
      </p:sp>
      <p:sp>
        <p:nvSpPr>
          <p:cNvPr id="8" name="日付プレースホルダー 7"/>
          <p:cNvSpPr>
            <a:spLocks noGrp="1"/>
          </p:cNvSpPr>
          <p:nvPr>
            <p:ph type="dt" sz="half" idx="10"/>
          </p:nvPr>
        </p:nvSpPr>
        <p:spPr/>
        <p:txBody>
          <a:bodyPr rtlCol="0"/>
          <a:lstStyle>
            <a:lvl1pPr>
              <a:defRPr/>
            </a:lvl1pPr>
          </a:lstStyle>
          <a:p>
            <a:fld id="{708CA6E0-73DE-4ADD-A239-4936420711BF}" type="datetime1">
              <a:rPr lang="ja-JP" altLang="en-US" smtClean="0"/>
              <a:pPr/>
              <a:t>2020/3/15</a:t>
            </a:fld>
            <a:endParaRPr lang="ja-JP" altLang="en-US" dirty="0"/>
          </a:p>
        </p:txBody>
      </p:sp>
      <p:sp>
        <p:nvSpPr>
          <p:cNvPr id="9" name="フッター プレースホルダー 8"/>
          <p:cNvSpPr>
            <a:spLocks noGrp="1"/>
          </p:cNvSpPr>
          <p:nvPr>
            <p:ph type="ftr" sz="quarter" idx="11"/>
          </p:nvPr>
        </p:nvSpPr>
        <p:spPr/>
        <p:txBody>
          <a:bodyPr rtlCol="0"/>
          <a:lstStyle/>
          <a:p>
            <a:pPr rtl="0"/>
            <a:endParaRPr lang="ja-JP" altLang="en-US" dirty="0"/>
          </a:p>
        </p:txBody>
      </p:sp>
      <p:sp>
        <p:nvSpPr>
          <p:cNvPr id="10" name="スライド番号プレースホルダー 9"/>
          <p:cNvSpPr>
            <a:spLocks noGrp="1"/>
          </p:cNvSpPr>
          <p:nvPr>
            <p:ph type="sldNum" sz="quarter" idx="12"/>
          </p:nvPr>
        </p:nvSpPr>
        <p:spPr/>
        <p:txBody>
          <a:bodyPr rtlCol="0"/>
          <a:lstStyle/>
          <a:p>
            <a:pPr rtl="0"/>
            <a:fld id="{8FDBFFB2-86D9-4B8F-A59A-553A60B94BBE}" type="slidenum">
              <a:rPr lang="en-US" altLang="ja-JP" smtClean="0"/>
              <a:pPr/>
              <a:t>‹#›</a:t>
            </a:fld>
            <a:endParaRPr lang="en-US" altLang="ja-JP" dirty="0"/>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dirty="0"/>
              <a:t>クリックしてマスター タイトルのスタイルを編集する</a:t>
            </a:r>
          </a:p>
        </p:txBody>
      </p:sp>
      <p:sp>
        <p:nvSpPr>
          <p:cNvPr id="3" name="縦書きテキスト プレースホルダー 2"/>
          <p:cNvSpPr>
            <a:spLocks noGrp="1"/>
          </p:cNvSpPr>
          <p:nvPr>
            <p:ph type="body" orient="vert" idx="1"/>
          </p:nvPr>
        </p:nvSpPr>
        <p:spPr/>
        <p:txBody>
          <a:bodyPr vert="eaVert" rtlCol="0"/>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10"/>
          </p:nvPr>
        </p:nvSpPr>
        <p:spPr/>
        <p:txBody>
          <a:bodyPr rtlCol="0"/>
          <a:lstStyle>
            <a:lvl1pPr>
              <a:defRPr/>
            </a:lvl1pPr>
          </a:lstStyle>
          <a:p>
            <a:fld id="{5DF09DDB-8891-4984-AB4A-0A10422BAB45}" type="datetime1">
              <a:rPr lang="ja-JP" altLang="en-US" smtClean="0"/>
              <a:pPr/>
              <a:t>2020/3/15</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6" name="スライド番号プレースホルダー 5"/>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865014" y="304801"/>
            <a:ext cx="1715800" cy="5410200"/>
          </a:xfrm>
        </p:spPr>
        <p:txBody>
          <a:bodyPr vert="eaVert" rtlCol="0"/>
          <a:lstStyle/>
          <a:p>
            <a:pPr rtl="0"/>
            <a:r>
              <a:rPr lang="ja-JP" altLang="en-US" dirty="0"/>
              <a:t>クリックしてマスター タイトルのスタイルを編集する</a:t>
            </a:r>
          </a:p>
        </p:txBody>
      </p:sp>
      <p:sp>
        <p:nvSpPr>
          <p:cNvPr id="3" name="縦書きテキスト プレースホルダー 2"/>
          <p:cNvSpPr>
            <a:spLocks noGrp="1"/>
          </p:cNvSpPr>
          <p:nvPr>
            <p:ph type="body" orient="vert" idx="1"/>
          </p:nvPr>
        </p:nvSpPr>
        <p:spPr>
          <a:xfrm>
            <a:off x="2209800" y="304801"/>
            <a:ext cx="7502814" cy="5410200"/>
          </a:xfrm>
        </p:spPr>
        <p:txBody>
          <a:bodyPr vert="eaVert" rtlCol="0"/>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10"/>
          </p:nvPr>
        </p:nvSpPr>
        <p:spPr/>
        <p:txBody>
          <a:bodyPr rtlCol="0"/>
          <a:lstStyle>
            <a:lvl1pPr>
              <a:defRPr/>
            </a:lvl1pPr>
          </a:lstStyle>
          <a:p>
            <a:fld id="{B1D5778D-6338-4C50-BD3C-3E7FA353242B}" type="datetime1">
              <a:rPr lang="ja-JP" altLang="en-US" smtClean="0"/>
              <a:pPr/>
              <a:t>2020/3/15</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6" name="スライド番号プレースホルダー 5"/>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dirty="0"/>
              <a:t>クリックしてマスター タイトルのスタイルを編集する</a:t>
            </a:r>
          </a:p>
        </p:txBody>
      </p:sp>
      <p:sp>
        <p:nvSpPr>
          <p:cNvPr id="3" name="コンテンツ プレースホルダー 2"/>
          <p:cNvSpPr>
            <a:spLocks noGrp="1"/>
          </p:cNvSpPr>
          <p:nvPr>
            <p:ph idx="1"/>
          </p:nvPr>
        </p:nvSpPr>
        <p:spPr/>
        <p:txBody>
          <a:bodyPr rtlCol="0"/>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10"/>
          </p:nvPr>
        </p:nvSpPr>
        <p:spPr/>
        <p:txBody>
          <a:bodyPr rtlCol="0"/>
          <a:lstStyle>
            <a:lvl1pPr>
              <a:defRPr/>
            </a:lvl1pPr>
          </a:lstStyle>
          <a:p>
            <a:fld id="{B92F3B02-0D00-4E23-97DD-56CBC99F72F8}" type="datetime1">
              <a:rPr lang="ja-JP" altLang="en-US" smtClean="0"/>
              <a:pPr/>
              <a:t>2020/3/15</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6" name="スライド番号プレースホルダー 5"/>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5180013" y="1600200"/>
            <a:ext cx="6400801" cy="2486025"/>
          </a:xfrm>
        </p:spPr>
        <p:txBody>
          <a:bodyPr rtlCol="0" anchor="b">
            <a:normAutofit/>
          </a:bodyPr>
          <a:lstStyle>
            <a:lvl1pPr algn="l" rtl="0">
              <a:defRPr sz="5200"/>
            </a:lvl1pPr>
          </a:lstStyle>
          <a:p>
            <a:pPr rtl="0"/>
            <a:r>
              <a:rPr lang="ja-JP" altLang="en-US" dirty="0"/>
              <a:t>クリックしてマスター タイトルのスタイルを編集する</a:t>
            </a:r>
          </a:p>
        </p:txBody>
      </p:sp>
      <p:sp>
        <p:nvSpPr>
          <p:cNvPr id="3" name="テキスト プレースホルダー 2"/>
          <p:cNvSpPr>
            <a:spLocks noGrp="1"/>
          </p:cNvSpPr>
          <p:nvPr>
            <p:ph type="body" idx="1"/>
          </p:nvPr>
        </p:nvSpPr>
        <p:spPr>
          <a:xfrm>
            <a:off x="5180011" y="4105029"/>
            <a:ext cx="6400801" cy="914400"/>
          </a:xfrm>
        </p:spPr>
        <p:txBody>
          <a:bodyPr rtlCol="0">
            <a:normAutofit/>
          </a:bodyPr>
          <a:lstStyle>
            <a:lvl1pPr marL="0" indent="0" algn="l" rtl="0">
              <a:buNone/>
              <a:defRPr sz="2000">
                <a:solidFill>
                  <a:schemeClr val="accent2"/>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ja-JP" altLang="en-US" dirty="0"/>
              <a:t>マスター テキストの書式設定</a:t>
            </a:r>
          </a:p>
        </p:txBody>
      </p:sp>
      <p:sp>
        <p:nvSpPr>
          <p:cNvPr id="4" name="日付プレースホルダー 3"/>
          <p:cNvSpPr>
            <a:spLocks noGrp="1"/>
          </p:cNvSpPr>
          <p:nvPr>
            <p:ph type="dt" sz="half" idx="10"/>
          </p:nvPr>
        </p:nvSpPr>
        <p:spPr/>
        <p:txBody>
          <a:bodyPr rtlCol="0"/>
          <a:lstStyle>
            <a:lvl1pPr>
              <a:defRPr/>
            </a:lvl1pPr>
          </a:lstStyle>
          <a:p>
            <a:fld id="{A48DA301-82D4-4B4B-9123-1753266ADA46}" type="datetime1">
              <a:rPr lang="ja-JP" altLang="en-US" smtClean="0"/>
              <a:pPr/>
              <a:t>2020/3/15</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6" name="スライド番号プレースホルダー 5"/>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dirty="0"/>
              <a:t>クリックしてマスター タイトルのスタイルを編集する</a:t>
            </a:r>
          </a:p>
        </p:txBody>
      </p:sp>
      <p:sp>
        <p:nvSpPr>
          <p:cNvPr id="3" name="コンテンツ プレースホルダー 2"/>
          <p:cNvSpPr>
            <a:spLocks noGrp="1"/>
          </p:cNvSpPr>
          <p:nvPr>
            <p:ph sz="half" idx="1"/>
          </p:nvPr>
        </p:nvSpPr>
        <p:spPr>
          <a:xfrm>
            <a:off x="2208213" y="1600200"/>
            <a:ext cx="4572000" cy="4114800"/>
          </a:xfrm>
        </p:spPr>
        <p:txBody>
          <a:bodyPr rtlCol="0"/>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4" name="コンテンツ プレースホルダー 3"/>
          <p:cNvSpPr>
            <a:spLocks noGrp="1"/>
          </p:cNvSpPr>
          <p:nvPr>
            <p:ph sz="half" idx="2"/>
          </p:nvPr>
        </p:nvSpPr>
        <p:spPr>
          <a:xfrm>
            <a:off x="7008813" y="1600200"/>
            <a:ext cx="4572000" cy="4114800"/>
          </a:xfrm>
        </p:spPr>
        <p:txBody>
          <a:bodyPr rtlCol="0"/>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5" name="日付プレースホルダー 4"/>
          <p:cNvSpPr>
            <a:spLocks noGrp="1"/>
          </p:cNvSpPr>
          <p:nvPr>
            <p:ph type="dt" sz="half" idx="10"/>
          </p:nvPr>
        </p:nvSpPr>
        <p:spPr/>
        <p:txBody>
          <a:bodyPr rtlCol="0"/>
          <a:lstStyle>
            <a:lvl1pPr>
              <a:defRPr/>
            </a:lvl1pPr>
          </a:lstStyle>
          <a:p>
            <a:fld id="{96C96ECB-6432-4744-A710-C9722D4B6687}" type="datetime1">
              <a:rPr lang="ja-JP" altLang="en-US" smtClean="0"/>
              <a:pPr/>
              <a:t>2020/3/15</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7" name="スライド番号プレースホルダー 6"/>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dirty="0"/>
              <a:t>クリックしてマスター タイトルのスタイルを編集する</a:t>
            </a:r>
          </a:p>
        </p:txBody>
      </p:sp>
      <p:sp>
        <p:nvSpPr>
          <p:cNvPr id="3" name="テキスト プレースホルダー 2"/>
          <p:cNvSpPr>
            <a:spLocks noGrp="1"/>
          </p:cNvSpPr>
          <p:nvPr>
            <p:ph type="body" idx="1"/>
          </p:nvPr>
        </p:nvSpPr>
        <p:spPr>
          <a:xfrm>
            <a:off x="22082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dirty="0"/>
              <a:t>マスター テキストの書式設定</a:t>
            </a:r>
          </a:p>
        </p:txBody>
      </p:sp>
      <p:sp>
        <p:nvSpPr>
          <p:cNvPr id="4" name="コンテンツ プレースホルダー 3"/>
          <p:cNvSpPr>
            <a:spLocks noGrp="1"/>
          </p:cNvSpPr>
          <p:nvPr>
            <p:ph sz="half" idx="2"/>
          </p:nvPr>
        </p:nvSpPr>
        <p:spPr>
          <a:xfrm>
            <a:off x="2208213" y="2505075"/>
            <a:ext cx="4572000" cy="3337560"/>
          </a:xfrm>
        </p:spPr>
        <p:txBody>
          <a:bodyPr rtlCol="0"/>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5" name="テキスト プレースホルダー 4"/>
          <p:cNvSpPr>
            <a:spLocks noGrp="1"/>
          </p:cNvSpPr>
          <p:nvPr>
            <p:ph type="body" sz="quarter" idx="3"/>
          </p:nvPr>
        </p:nvSpPr>
        <p:spPr>
          <a:xfrm>
            <a:off x="70088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dirty="0"/>
              <a:t>マスター テキストの書式設定</a:t>
            </a:r>
          </a:p>
        </p:txBody>
      </p:sp>
      <p:sp>
        <p:nvSpPr>
          <p:cNvPr id="6" name="コンテンツ プレースホルダー 5"/>
          <p:cNvSpPr>
            <a:spLocks noGrp="1"/>
          </p:cNvSpPr>
          <p:nvPr>
            <p:ph sz="quarter" idx="4"/>
          </p:nvPr>
        </p:nvSpPr>
        <p:spPr>
          <a:xfrm>
            <a:off x="7008813" y="2505075"/>
            <a:ext cx="4572000" cy="3337560"/>
          </a:xfrm>
        </p:spPr>
        <p:txBody>
          <a:bodyPr rtlCol="0"/>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7" name="日付プレースホルダー 6"/>
          <p:cNvSpPr>
            <a:spLocks noGrp="1"/>
          </p:cNvSpPr>
          <p:nvPr>
            <p:ph type="dt" sz="half" idx="10"/>
          </p:nvPr>
        </p:nvSpPr>
        <p:spPr/>
        <p:txBody>
          <a:bodyPr rtlCol="0"/>
          <a:lstStyle>
            <a:lvl1pPr>
              <a:defRPr/>
            </a:lvl1pPr>
          </a:lstStyle>
          <a:p>
            <a:fld id="{53C17D87-FC4D-411B-BAF0-8C98021FEE4A}" type="datetime1">
              <a:rPr lang="ja-JP" altLang="en-US" smtClean="0"/>
              <a:pPr/>
              <a:t>2020/3/15</a:t>
            </a:fld>
            <a:endParaRPr lang="ja-JP" altLang="en-US" dirty="0"/>
          </a:p>
        </p:txBody>
      </p:sp>
      <p:sp>
        <p:nvSpPr>
          <p:cNvPr id="8" name="フッター プレースホルダー 7"/>
          <p:cNvSpPr>
            <a:spLocks noGrp="1"/>
          </p:cNvSpPr>
          <p:nvPr>
            <p:ph type="ftr" sz="quarter" idx="11"/>
          </p:nvPr>
        </p:nvSpPr>
        <p:spPr/>
        <p:txBody>
          <a:bodyPr rtlCol="0"/>
          <a:lstStyle/>
          <a:p>
            <a:pPr rtl="0"/>
            <a:endParaRPr lang="ja-JP" altLang="en-US" dirty="0"/>
          </a:p>
        </p:txBody>
      </p:sp>
      <p:sp>
        <p:nvSpPr>
          <p:cNvPr id="9" name="スライド番号プレースホルダー 8"/>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dirty="0"/>
              <a:t>クリックしてマスター タイトルのスタイルを編集する</a:t>
            </a:r>
          </a:p>
        </p:txBody>
      </p:sp>
      <p:sp>
        <p:nvSpPr>
          <p:cNvPr id="3" name="日付プレースホルダー 2"/>
          <p:cNvSpPr>
            <a:spLocks noGrp="1"/>
          </p:cNvSpPr>
          <p:nvPr>
            <p:ph type="dt" sz="half" idx="10"/>
          </p:nvPr>
        </p:nvSpPr>
        <p:spPr/>
        <p:txBody>
          <a:bodyPr rtlCol="0"/>
          <a:lstStyle>
            <a:lvl1pPr>
              <a:defRPr/>
            </a:lvl1pPr>
          </a:lstStyle>
          <a:p>
            <a:fld id="{E924F196-8CA2-4AA9-9FF1-EC0766FE483B}" type="datetime1">
              <a:rPr lang="ja-JP" altLang="en-US" smtClean="0"/>
              <a:pPr/>
              <a:t>2020/3/15</a:t>
            </a:fld>
            <a:endParaRPr lang="ja-JP" altLang="en-US" dirty="0"/>
          </a:p>
        </p:txBody>
      </p:sp>
      <p:sp>
        <p:nvSpPr>
          <p:cNvPr id="4" name="フッター プレースホルダー 3"/>
          <p:cNvSpPr>
            <a:spLocks noGrp="1"/>
          </p:cNvSpPr>
          <p:nvPr>
            <p:ph type="ftr" sz="quarter" idx="11"/>
          </p:nvPr>
        </p:nvSpPr>
        <p:spPr/>
        <p:txBody>
          <a:bodyPr rtlCol="0"/>
          <a:lstStyle/>
          <a:p>
            <a:pPr rtl="0"/>
            <a:endParaRPr lang="ja-JP" altLang="en-US" dirty="0"/>
          </a:p>
        </p:txBody>
      </p:sp>
      <p:sp>
        <p:nvSpPr>
          <p:cNvPr id="5" name="スライド番号プレースホルダー 4"/>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lvl1pPr>
              <a:defRPr/>
            </a:lvl1pPr>
          </a:lstStyle>
          <a:p>
            <a:fld id="{E50897D6-4FC0-49BE-85A8-6CE0D836E768}" type="datetime1">
              <a:rPr lang="ja-JP" altLang="en-US" smtClean="0"/>
              <a:pPr/>
              <a:t>2020/3/15</a:t>
            </a:fld>
            <a:endParaRPr lang="ja-JP" altLang="en-US" dirty="0"/>
          </a:p>
        </p:txBody>
      </p:sp>
      <p:sp>
        <p:nvSpPr>
          <p:cNvPr id="3" name="フッター プレースホルダー 2"/>
          <p:cNvSpPr>
            <a:spLocks noGrp="1"/>
          </p:cNvSpPr>
          <p:nvPr>
            <p:ph type="ftr" sz="quarter" idx="11"/>
          </p:nvPr>
        </p:nvSpPr>
        <p:spPr/>
        <p:txBody>
          <a:bodyPr rtlCol="0"/>
          <a:lstStyle/>
          <a:p>
            <a:pPr rtl="0"/>
            <a:endParaRPr lang="ja-JP" altLang="en-US" dirty="0"/>
          </a:p>
        </p:txBody>
      </p:sp>
      <p:sp>
        <p:nvSpPr>
          <p:cNvPr id="4" name="スライド番号プレースホルダー 3"/>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ja-JP" altLang="en-US" dirty="0"/>
              <a:t>クリックしてマスター タイトルのスタイルを編集する</a:t>
            </a:r>
          </a:p>
        </p:txBody>
      </p:sp>
      <p:sp>
        <p:nvSpPr>
          <p:cNvPr id="3" name="コンテンツ プレースホルダー 2"/>
          <p:cNvSpPr>
            <a:spLocks noGrp="1"/>
          </p:cNvSpPr>
          <p:nvPr>
            <p:ph idx="1"/>
          </p:nvPr>
        </p:nvSpPr>
        <p:spPr>
          <a:xfrm>
            <a:off x="1293813" y="533400"/>
            <a:ext cx="6858000" cy="48006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algn="l" rtl="0">
              <a:defRPr sz="1400"/>
            </a:lvl6pPr>
            <a:lvl7pPr algn="l" rtl="0">
              <a:defRPr sz="1400"/>
            </a:lvl7pPr>
            <a:lvl8pPr algn="l" rtl="0">
              <a:defRPr sz="1400"/>
            </a:lvl8pPr>
            <a:lvl9pPr algn="l" rtl="0">
              <a:defRPr sz="1400"/>
            </a:lvl9pPr>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4" name="テキスト プレースホルダー 3"/>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dirty="0"/>
              <a:t>マスター テキストの書式設定</a:t>
            </a:r>
          </a:p>
        </p:txBody>
      </p:sp>
      <p:sp>
        <p:nvSpPr>
          <p:cNvPr id="5" name="日付プレースホルダー 4"/>
          <p:cNvSpPr>
            <a:spLocks noGrp="1"/>
          </p:cNvSpPr>
          <p:nvPr>
            <p:ph type="dt" sz="half" idx="10"/>
          </p:nvPr>
        </p:nvSpPr>
        <p:spPr/>
        <p:txBody>
          <a:bodyPr rtlCol="0"/>
          <a:lstStyle>
            <a:lvl1pPr>
              <a:defRPr/>
            </a:lvl1pPr>
          </a:lstStyle>
          <a:p>
            <a:fld id="{667BA3ED-5722-4A97-BE9E-19F40CB56F6A}" type="datetime1">
              <a:rPr lang="ja-JP" altLang="en-US" smtClean="0"/>
              <a:pPr/>
              <a:t>2020/3/15</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7" name="スライド番号プレースホルダー 6"/>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キャプション付きの図">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ja-JP" altLang="en-US" dirty="0"/>
              <a:t>クリックしてマスター タイトルのスタイルを編集する</a:t>
            </a:r>
          </a:p>
        </p:txBody>
      </p:sp>
      <p:sp>
        <p:nvSpPr>
          <p:cNvPr id="8" name="角丸四角形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p>
        </p:txBody>
      </p:sp>
      <p:sp>
        <p:nvSpPr>
          <p:cNvPr id="3" name="図プレースホルダー 2" descr="画像を追加する空のプレースホルダー。プレースホルダーをクリックし、追加する画像を選択します。"/>
          <p:cNvSpPr>
            <a:spLocks noGrp="1"/>
          </p:cNvSpPr>
          <p:nvPr>
            <p:ph type="pic" idx="1"/>
          </p:nvPr>
        </p:nvSpPr>
        <p:spPr>
          <a:xfrm>
            <a:off x="1408112" y="647700"/>
            <a:ext cx="6629400" cy="4572000"/>
          </a:xfrm>
          <a:prstGeom prst="roundRect">
            <a:avLst>
              <a:gd name="adj" fmla="val 3725"/>
            </a:avLst>
          </a:prstGeo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ja-JP" altLang="en-US" dirty="0"/>
              <a:t>アイコンをクリックして画像を追加</a:t>
            </a:r>
          </a:p>
        </p:txBody>
      </p:sp>
      <p:sp>
        <p:nvSpPr>
          <p:cNvPr id="4" name="テキスト プレースホルダー 3"/>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dirty="0"/>
              <a:t>マスター テキストの書式設定</a:t>
            </a:r>
          </a:p>
        </p:txBody>
      </p:sp>
      <p:sp>
        <p:nvSpPr>
          <p:cNvPr id="5" name="日付プレースホルダー 4"/>
          <p:cNvSpPr>
            <a:spLocks noGrp="1"/>
          </p:cNvSpPr>
          <p:nvPr>
            <p:ph type="dt" sz="half" idx="10"/>
          </p:nvPr>
        </p:nvSpPr>
        <p:spPr/>
        <p:txBody>
          <a:bodyPr rtlCol="0"/>
          <a:lstStyle>
            <a:lvl1pPr>
              <a:defRPr/>
            </a:lvl1pPr>
          </a:lstStyle>
          <a:p>
            <a:fld id="{24DF3647-B522-490D-B25A-C7D2B70ACC12}" type="datetime1">
              <a:rPr lang="ja-JP" altLang="en-US" smtClean="0"/>
              <a:pPr/>
              <a:t>2020/3/15</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7" name="スライド番号プレースホルダー 6"/>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pPr rtl="0"/>
            <a:r>
              <a:rPr lang="ja-JP" altLang="en-US" dirty="0"/>
              <a:t>クリックしてマスター タイトルのスタイルを編集する</a:t>
            </a:r>
          </a:p>
        </p:txBody>
      </p:sp>
      <p:sp>
        <p:nvSpPr>
          <p:cNvPr id="3" name="テキスト プレースホルダー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rtl="0">
              <a:defRPr sz="1100">
                <a:solidFill>
                  <a:schemeClr val="tx2"/>
                </a:solidFill>
              </a:defRPr>
            </a:lvl1pPr>
          </a:lstStyle>
          <a:p>
            <a:fld id="{5383B89A-CE53-430B-B8F8-B182E315D9A5}" type="datetime1">
              <a:rPr lang="ja-JP" altLang="en-US" smtClean="0"/>
              <a:pPr/>
              <a:t>2020/3/15</a:t>
            </a:fld>
            <a:endParaRPr lang="ja-JP" altLang="en-US" dirty="0"/>
          </a:p>
        </p:txBody>
      </p:sp>
      <p:sp>
        <p:nvSpPr>
          <p:cNvPr id="5" name="フッター プレースホルダー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rtl="0">
              <a:defRPr sz="1100">
                <a:solidFill>
                  <a:schemeClr val="tx2"/>
                </a:solidFill>
              </a:defRPr>
            </a:lvl1pPr>
          </a:lstStyle>
          <a:p>
            <a:pPr rtl="0"/>
            <a:endParaRPr lang="ja-JP" altLang="en-US" dirty="0"/>
          </a:p>
        </p:txBody>
      </p:sp>
      <p:sp>
        <p:nvSpPr>
          <p:cNvPr id="6" name="スライド番号プレースホルダー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rtl="0">
              <a:defRPr sz="1100" b="1">
                <a:solidFill>
                  <a:srgbClr val="AB3C19"/>
                </a:solidFill>
              </a:defRPr>
            </a:lvl1pPr>
          </a:lstStyle>
          <a:p>
            <a:pPr rtl="0"/>
            <a:fld id="{8FDBFFB2-86D9-4B8F-A59A-553A60B94BBE}" type="slidenum">
              <a:rPr lang="en-US" altLang="ja-JP" smtClean="0"/>
              <a:pPr/>
              <a:t>‹#›</a:t>
            </a:fld>
            <a:endParaRPr lang="ja-JP" altLang="en-US" dirty="0"/>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ＭＳ Ｐゴシック" panose="020B0600070205080204" pitchFamily="50" charset="-128"/>
          <a:ea typeface="ＭＳ Ｐゴシック" panose="020B0600070205080204" pitchFamily="50" charset="-128"/>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8.pn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8.png"/><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30640" y="1558369"/>
            <a:ext cx="8755062" cy="2793906"/>
          </a:xfrm>
        </p:spPr>
        <p:txBody>
          <a:bodyPr rtlCol="0">
            <a:normAutofit fontScale="90000"/>
          </a:bodyPr>
          <a:lstStyle/>
          <a:p>
            <a:pPr rtl="0"/>
            <a:r>
              <a:rPr lang="en-US" altLang="ja-JP" dirty="0">
                <a:solidFill>
                  <a:srgbClr val="000000"/>
                </a:solidFill>
                <a:latin typeface="HG丸ｺﾞｼｯｸM-PRO"/>
                <a:ea typeface="HG丸ｺﾞｼｯｸM-PRO"/>
                <a:cs typeface="HG丸ｺﾞｼｯｸM-PRO"/>
                <a:sym typeface="ＭＳ Ｐゴシック" panose="020B0600070205080204" pitchFamily="50" charset="-128"/>
              </a:rPr>
              <a:t>D</a:t>
            </a:r>
            <a:r>
              <a:rPr lang="ja-JP" altLang="en-US" dirty="0">
                <a:solidFill>
                  <a:srgbClr val="000000"/>
                </a:solidFill>
                <a:latin typeface="HG丸ｺﾞｼｯｸM-PRO"/>
                <a:ea typeface="HG丸ｺﾞｼｯｸM-PRO"/>
                <a:cs typeface="HG丸ｺﾞｼｯｸM-PRO"/>
                <a:sym typeface="ＭＳ Ｐゴシック" panose="020B0600070205080204" pitchFamily="50" charset="-128"/>
              </a:rPr>
              <a:t> </a:t>
            </a:r>
            <a:r>
              <a:rPr lang="ja-JP" altLang="en-US" sz="4900" dirty="0">
                <a:solidFill>
                  <a:srgbClr val="000000"/>
                </a:solidFill>
                <a:latin typeface="HG丸ｺﾞｼｯｸM-PRO"/>
                <a:ea typeface="HG丸ｺﾞｼｯｸM-PRO"/>
                <a:cs typeface="HG丸ｺﾞｼｯｸM-PRO"/>
                <a:sym typeface="ＭＳ Ｐゴシック" panose="020B0600070205080204" pitchFamily="50" charset="-128"/>
              </a:rPr>
              <a:t>大事な人の</a:t>
            </a:r>
            <a:br>
              <a:rPr lang="en-US" altLang="ja-JP" sz="4900" dirty="0">
                <a:solidFill>
                  <a:srgbClr val="000000"/>
                </a:solidFill>
                <a:latin typeface="HG丸ｺﾞｼｯｸM-PRO"/>
                <a:ea typeface="HG丸ｺﾞｼｯｸM-PRO"/>
                <a:cs typeface="HG丸ｺﾞｼｯｸM-PRO"/>
                <a:sym typeface="ＭＳ Ｐゴシック" panose="020B0600070205080204" pitchFamily="50" charset="-128"/>
              </a:rPr>
            </a:br>
            <a:r>
              <a:rPr lang="ja-JP" altLang="en-US" sz="4900" dirty="0">
                <a:solidFill>
                  <a:srgbClr val="000000"/>
                </a:solidFill>
                <a:latin typeface="HG丸ｺﾞｼｯｸM-PRO"/>
                <a:ea typeface="HG丸ｺﾞｼｯｸM-PRO"/>
                <a:cs typeface="HG丸ｺﾞｼｯｸM-PRO"/>
                <a:sym typeface="ＭＳ Ｐゴシック" panose="020B0600070205080204" pitchFamily="50" charset="-128"/>
              </a:rPr>
              <a:t>　</a:t>
            </a:r>
            <a:r>
              <a:rPr lang="en-US" altLang="ja-JP" sz="4900" dirty="0">
                <a:solidFill>
                  <a:srgbClr val="000000"/>
                </a:solidFill>
                <a:latin typeface="HG丸ｺﾞｼｯｸM-PRO"/>
                <a:ea typeface="HG丸ｺﾞｼｯｸM-PRO"/>
                <a:cs typeface="HG丸ｺﾞｼｯｸM-PRO"/>
                <a:sym typeface="ＭＳ Ｐゴシック" panose="020B0600070205080204" pitchFamily="50" charset="-128"/>
              </a:rPr>
              <a:t> </a:t>
            </a:r>
            <a:r>
              <a:rPr lang="en-US" altLang="ja-JP" dirty="0">
                <a:solidFill>
                  <a:srgbClr val="000000"/>
                </a:solidFill>
                <a:latin typeface="HG丸ｺﾞｼｯｸM-PRO"/>
                <a:ea typeface="HG丸ｺﾞｼｯｸM-PRO"/>
                <a:cs typeface="HG丸ｺﾞｼｯｸM-PRO"/>
                <a:sym typeface="ＭＳ Ｐゴシック" panose="020B0600070205080204" pitchFamily="50" charset="-128"/>
              </a:rPr>
              <a:t>A</a:t>
            </a:r>
            <a:r>
              <a:rPr lang="ja-JP" altLang="en-US" dirty="0">
                <a:solidFill>
                  <a:srgbClr val="000000"/>
                </a:solidFill>
                <a:latin typeface="HG丸ｺﾞｼｯｸM-PRO"/>
                <a:ea typeface="HG丸ｺﾞｼｯｸM-PRO"/>
                <a:cs typeface="HG丸ｺﾞｼｯｸM-PRO"/>
                <a:sym typeface="ＭＳ Ｐゴシック" panose="020B0600070205080204" pitchFamily="50" charset="-128"/>
              </a:rPr>
              <a:t> </a:t>
            </a:r>
            <a:r>
              <a:rPr lang="ja-JP" altLang="en-US" sz="4900" dirty="0">
                <a:solidFill>
                  <a:srgbClr val="000000"/>
                </a:solidFill>
                <a:latin typeface="HG丸ｺﾞｼｯｸM-PRO"/>
                <a:ea typeface="HG丸ｺﾞｼｯｸM-PRO"/>
                <a:cs typeface="HG丸ｺﾞｼｯｸM-PRO"/>
                <a:sym typeface="ＭＳ Ｐゴシック" panose="020B0600070205080204" pitchFamily="50" charset="-128"/>
              </a:rPr>
              <a:t>危ない</a:t>
            </a:r>
            <a:br>
              <a:rPr lang="en-US" altLang="ja-JP" dirty="0">
                <a:solidFill>
                  <a:srgbClr val="000000"/>
                </a:solidFill>
                <a:latin typeface="HG丸ｺﾞｼｯｸM-PRO"/>
                <a:ea typeface="HG丸ｺﾞｼｯｸM-PRO"/>
                <a:cs typeface="HG丸ｺﾞｼｯｸM-PRO"/>
                <a:sym typeface="ＭＳ Ｐゴシック" panose="020B0600070205080204" pitchFamily="50" charset="-128"/>
              </a:rPr>
            </a:br>
            <a:r>
              <a:rPr lang="ja-JP" altLang="en-US" dirty="0">
                <a:solidFill>
                  <a:srgbClr val="000000"/>
                </a:solidFill>
                <a:latin typeface="HG丸ｺﾞｼｯｸM-PRO"/>
                <a:ea typeface="HG丸ｺﾞｼｯｸM-PRO"/>
                <a:cs typeface="HG丸ｺﾞｼｯｸM-PRO"/>
                <a:sym typeface="ＭＳ Ｐゴシック" panose="020B0600070205080204" pitchFamily="50" charset="-128"/>
              </a:rPr>
              <a:t>　　</a:t>
            </a:r>
            <a:r>
              <a:rPr lang="en-US" altLang="ja-JP" dirty="0">
                <a:solidFill>
                  <a:srgbClr val="000000"/>
                </a:solidFill>
                <a:latin typeface="HG丸ｺﾞｼｯｸM-PRO"/>
                <a:ea typeface="HG丸ｺﾞｼｯｸM-PRO"/>
                <a:cs typeface="HG丸ｺﾞｼｯｸM-PRO"/>
                <a:sym typeface="ＭＳ Ｐゴシック" panose="020B0600070205080204" pitchFamily="50" charset="-128"/>
              </a:rPr>
              <a:t>S</a:t>
            </a:r>
            <a:r>
              <a:rPr lang="ja-JP" altLang="en-US" dirty="0">
                <a:solidFill>
                  <a:srgbClr val="000000"/>
                </a:solidFill>
                <a:latin typeface="HG丸ｺﾞｼｯｸM-PRO"/>
                <a:ea typeface="HG丸ｺﾞｼｯｸM-PRO"/>
                <a:cs typeface="HG丸ｺﾞｼｯｸM-PRO"/>
                <a:sym typeface="ＭＳ Ｐゴシック" panose="020B0600070205080204" pitchFamily="50" charset="-128"/>
              </a:rPr>
              <a:t> </a:t>
            </a:r>
            <a:r>
              <a:rPr lang="ja-JP" altLang="en-US" sz="4900" dirty="0">
                <a:solidFill>
                  <a:srgbClr val="000000"/>
                </a:solidFill>
                <a:latin typeface="HG丸ｺﾞｼｯｸM-PRO"/>
                <a:ea typeface="HG丸ｺﾞｼｯｸM-PRO"/>
                <a:cs typeface="HG丸ｺﾞｼｯｸM-PRO"/>
                <a:sym typeface="ＭＳ Ｐゴシック" panose="020B0600070205080204" pitchFamily="50" charset="-128"/>
              </a:rPr>
              <a:t>生活習慣</a:t>
            </a:r>
            <a:br>
              <a:rPr lang="en-US" altLang="ja-JP" sz="4900" dirty="0">
                <a:solidFill>
                  <a:srgbClr val="000000"/>
                </a:solidFill>
                <a:latin typeface="HG丸ｺﾞｼｯｸM-PRO"/>
                <a:ea typeface="HG丸ｺﾞｼｯｸM-PRO"/>
                <a:cs typeface="HG丸ｺﾞｼｯｸM-PRO"/>
                <a:sym typeface="ＭＳ Ｐゴシック" panose="020B0600070205080204" pitchFamily="50" charset="-128"/>
              </a:rPr>
            </a:br>
            <a:r>
              <a:rPr lang="ja-JP" altLang="en-US" sz="4900" dirty="0">
                <a:solidFill>
                  <a:srgbClr val="000000"/>
                </a:solidFill>
                <a:latin typeface="HG丸ｺﾞｼｯｸM-PRO"/>
                <a:ea typeface="HG丸ｺﾞｼｯｸM-PRO"/>
                <a:cs typeface="HG丸ｺﾞｼｯｸM-PRO"/>
                <a:sym typeface="ＭＳ Ｐゴシック" panose="020B0600070205080204" pitchFamily="50" charset="-128"/>
              </a:rPr>
              <a:t>　　　　</a:t>
            </a:r>
            <a:r>
              <a:rPr lang="en-US" altLang="ja-JP" dirty="0">
                <a:solidFill>
                  <a:srgbClr val="000000"/>
                </a:solidFill>
                <a:latin typeface="HG丸ｺﾞｼｯｸM-PRO"/>
                <a:ea typeface="HG丸ｺﾞｼｯｸM-PRO"/>
                <a:cs typeface="HG丸ｺﾞｼｯｸM-PRO"/>
                <a:sym typeface="ＭＳ Ｐゴシック" panose="020B0600070205080204" pitchFamily="50" charset="-128"/>
              </a:rPr>
              <a:t>H</a:t>
            </a:r>
            <a:r>
              <a:rPr lang="ja-JP" altLang="en-US" dirty="0">
                <a:solidFill>
                  <a:srgbClr val="000000"/>
                </a:solidFill>
                <a:latin typeface="HG丸ｺﾞｼｯｸM-PRO"/>
                <a:ea typeface="HG丸ｺﾞｼｯｸM-PRO"/>
                <a:cs typeface="HG丸ｺﾞｼｯｸM-PRO"/>
                <a:sym typeface="ＭＳ Ｐゴシック" panose="020B0600070205080204" pitchFamily="50" charset="-128"/>
              </a:rPr>
              <a:t> </a:t>
            </a:r>
            <a:r>
              <a:rPr lang="ja-JP" altLang="en-US" sz="4900" dirty="0">
                <a:solidFill>
                  <a:srgbClr val="000000"/>
                </a:solidFill>
                <a:latin typeface="HG丸ｺﾞｼｯｸM-PRO"/>
                <a:ea typeface="HG丸ｺﾞｼｯｸM-PRO"/>
                <a:cs typeface="HG丸ｺﾞｼｯｸM-PRO"/>
                <a:sym typeface="ＭＳ Ｐゴシック" panose="020B0600070205080204" pitchFamily="50" charset="-128"/>
              </a:rPr>
              <a:t>変容</a:t>
            </a:r>
            <a:br>
              <a:rPr lang="en-US" altLang="ja-JP" sz="4900" dirty="0">
                <a:solidFill>
                  <a:srgbClr val="000000"/>
                </a:solidFill>
                <a:latin typeface="HG丸ｺﾞｼｯｸM-PRO"/>
                <a:ea typeface="HG丸ｺﾞｼｯｸM-PRO"/>
                <a:cs typeface="HG丸ｺﾞｼｯｸM-PRO"/>
                <a:sym typeface="ＭＳ Ｐゴシック" panose="020B0600070205080204" pitchFamily="50" charset="-128"/>
              </a:rPr>
            </a:br>
            <a:r>
              <a:rPr lang="ja-JP" altLang="en-US" sz="4900" dirty="0">
                <a:solidFill>
                  <a:srgbClr val="000000"/>
                </a:solidFill>
                <a:latin typeface="HG丸ｺﾞｼｯｸM-PRO"/>
                <a:ea typeface="HG丸ｺﾞｼｯｸM-PRO"/>
                <a:cs typeface="HG丸ｺﾞｼｯｸM-PRO"/>
                <a:sym typeface="ＭＳ Ｐゴシック" panose="020B0600070205080204" pitchFamily="50" charset="-128"/>
              </a:rPr>
              <a:t>　　　　　</a:t>
            </a:r>
            <a:r>
              <a:rPr lang="ja-JP" altLang="en-US" dirty="0">
                <a:solidFill>
                  <a:srgbClr val="000000"/>
                </a:solidFill>
                <a:latin typeface="HG丸ｺﾞｼｯｸM-PRO"/>
                <a:ea typeface="HG丸ｺﾞｼｯｸM-PRO"/>
                <a:cs typeface="HG丸ｺﾞｼｯｸM-PRO"/>
                <a:sym typeface="ＭＳ Ｐゴシック" panose="020B0600070205080204" pitchFamily="50" charset="-128"/>
              </a:rPr>
              <a:t>プログラム</a:t>
            </a:r>
          </a:p>
        </p:txBody>
      </p:sp>
      <p:sp>
        <p:nvSpPr>
          <p:cNvPr id="3" name="サブタイトル 2"/>
          <p:cNvSpPr>
            <a:spLocks noGrp="1"/>
          </p:cNvSpPr>
          <p:nvPr>
            <p:ph type="subTitle" idx="1"/>
          </p:nvPr>
        </p:nvSpPr>
        <p:spPr>
          <a:xfrm>
            <a:off x="1065213" y="4443773"/>
            <a:ext cx="7091361" cy="838200"/>
          </a:xfrm>
        </p:spPr>
        <p:txBody>
          <a:bodyPr rtlCol="0">
            <a:normAutofit/>
          </a:bodyPr>
          <a:lstStyle/>
          <a:p>
            <a:pPr algn="ctr" rtl="0"/>
            <a:r>
              <a:rPr lang="ja-JP" altLang="en-US" sz="4800" dirty="0">
                <a:latin typeface="HG丸ｺﾞｼｯｸM-PRO"/>
                <a:ea typeface="HG丸ｺﾞｼｯｸM-PRO"/>
                <a:cs typeface="HG丸ｺﾞｼｯｸM-PRO"/>
                <a:sym typeface="ＭＳ Ｐゴシック" panose="020B0600070205080204" pitchFamily="50" charset="-128"/>
              </a:rPr>
              <a:t>第</a:t>
            </a:r>
            <a:r>
              <a:rPr lang="en-US" altLang="ja-JP" sz="4800" dirty="0">
                <a:latin typeface="HG丸ｺﾞｼｯｸM-PRO"/>
                <a:ea typeface="HG丸ｺﾞｼｯｸM-PRO"/>
                <a:cs typeface="HG丸ｺﾞｼｯｸM-PRO"/>
                <a:sym typeface="ＭＳ Ｐゴシック" panose="020B0600070205080204" pitchFamily="50" charset="-128"/>
              </a:rPr>
              <a:t>2</a:t>
            </a:r>
            <a:r>
              <a:rPr lang="ja-JP" altLang="en-US" sz="4800" dirty="0">
                <a:latin typeface="HG丸ｺﾞｼｯｸM-PRO"/>
                <a:ea typeface="HG丸ｺﾞｼｯｸM-PRO"/>
                <a:cs typeface="HG丸ｺﾞｼｯｸM-PRO"/>
                <a:sym typeface="ＭＳ Ｐゴシック" panose="020B0600070205080204" pitchFamily="50" charset="-128"/>
              </a:rPr>
              <a:t>回</a:t>
            </a:r>
          </a:p>
        </p:txBody>
      </p:sp>
    </p:spTree>
    <p:extLst>
      <p:ext uri="{BB962C8B-B14F-4D97-AF65-F5344CB8AC3E}">
        <p14:creationId xmlns:p14="http://schemas.microsoft.com/office/powerpoint/2010/main" val="35784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a:solidFill>
                  <a:srgbClr val="000000"/>
                </a:solidFill>
                <a:latin typeface="HG丸ｺﾞｼｯｸM-PRO"/>
                <a:ea typeface="HG丸ｺﾞｼｯｸM-PRO"/>
                <a:cs typeface="HG丸ｺﾞｼｯｸM-PRO"/>
              </a:rPr>
              <a:t>お酒以外なら</a:t>
            </a:r>
          </a:p>
        </p:txBody>
      </p:sp>
      <p:sp>
        <p:nvSpPr>
          <p:cNvPr id="3" name="コンテンツ プレースホルダー 2"/>
          <p:cNvSpPr>
            <a:spLocks noGrp="1"/>
          </p:cNvSpPr>
          <p:nvPr>
            <p:ph idx="1"/>
          </p:nvPr>
        </p:nvSpPr>
        <p:spPr>
          <a:xfrm>
            <a:off x="2208213" y="1854200"/>
            <a:ext cx="9372600" cy="4114800"/>
          </a:xfrm>
        </p:spPr>
        <p:txBody>
          <a:bodyPr>
            <a:normAutofit/>
          </a:bodyPr>
          <a:lstStyle/>
          <a:p>
            <a:pPr>
              <a:buFont typeface="Arial"/>
              <a:buChar char="•"/>
            </a:pPr>
            <a:r>
              <a:rPr kumimoji="1" lang="ja-JP" altLang="en-US" sz="4000" dirty="0">
                <a:solidFill>
                  <a:srgbClr val="000000"/>
                </a:solidFill>
                <a:latin typeface="HG丸ｺﾞｼｯｸM-PRO"/>
                <a:ea typeface="HG丸ｺﾞｼｯｸM-PRO"/>
                <a:cs typeface="HG丸ｺﾞｼｯｸM-PRO"/>
              </a:rPr>
              <a:t>たばこ</a:t>
            </a:r>
            <a:endParaRPr kumimoji="1" lang="en-US" altLang="ja-JP" sz="4000" dirty="0">
              <a:solidFill>
                <a:srgbClr val="000000"/>
              </a:solidFill>
              <a:latin typeface="HG丸ｺﾞｼｯｸM-PRO"/>
              <a:ea typeface="HG丸ｺﾞｼｯｸM-PRO"/>
              <a:cs typeface="HG丸ｺﾞｼｯｸM-PRO"/>
            </a:endParaRPr>
          </a:p>
          <a:p>
            <a:pPr>
              <a:buFont typeface="Arial"/>
              <a:buChar char="•"/>
            </a:pPr>
            <a:r>
              <a:rPr kumimoji="1" lang="ja-JP" altLang="en-US" sz="4000" dirty="0">
                <a:solidFill>
                  <a:srgbClr val="000000"/>
                </a:solidFill>
                <a:latin typeface="HG丸ｺﾞｼｯｸM-PRO"/>
                <a:ea typeface="HG丸ｺﾞｼｯｸM-PRO"/>
                <a:cs typeface="HG丸ｺﾞｼｯｸM-PRO"/>
              </a:rPr>
              <a:t>運動をしないこと</a:t>
            </a:r>
            <a:endParaRPr kumimoji="1" lang="en-US" altLang="ja-JP" sz="4000" dirty="0">
              <a:solidFill>
                <a:srgbClr val="000000"/>
              </a:solidFill>
              <a:latin typeface="HG丸ｺﾞｼｯｸM-PRO"/>
              <a:ea typeface="HG丸ｺﾞｼｯｸM-PRO"/>
              <a:cs typeface="HG丸ｺﾞｼｯｸM-PRO"/>
            </a:endParaRPr>
          </a:p>
          <a:p>
            <a:pPr>
              <a:buFont typeface="Arial"/>
              <a:buChar char="•"/>
            </a:pPr>
            <a:r>
              <a:rPr kumimoji="1" lang="ja-JP" altLang="en-US" sz="4000" dirty="0">
                <a:solidFill>
                  <a:srgbClr val="000000"/>
                </a:solidFill>
                <a:latin typeface="HG丸ｺﾞｼｯｸM-PRO"/>
                <a:ea typeface="HG丸ｺﾞｼｯｸM-PRO"/>
                <a:cs typeface="HG丸ｺﾞｼｯｸM-PRO"/>
              </a:rPr>
              <a:t>バランスが悪い食事</a:t>
            </a:r>
            <a:endParaRPr kumimoji="1" lang="en-US" altLang="ja-JP" sz="4000" dirty="0">
              <a:solidFill>
                <a:srgbClr val="000000"/>
              </a:solidFill>
              <a:latin typeface="HG丸ｺﾞｼｯｸM-PRO"/>
              <a:ea typeface="HG丸ｺﾞｼｯｸM-PRO"/>
              <a:cs typeface="HG丸ｺﾞｼｯｸM-PRO"/>
            </a:endParaRPr>
          </a:p>
          <a:p>
            <a:pPr>
              <a:buFont typeface="Arial"/>
              <a:buChar char="•"/>
            </a:pPr>
            <a:r>
              <a:rPr kumimoji="1" lang="ja-JP" altLang="en-US" sz="4000" dirty="0">
                <a:solidFill>
                  <a:srgbClr val="000000"/>
                </a:solidFill>
                <a:latin typeface="HG丸ｺﾞｼｯｸM-PRO"/>
                <a:ea typeface="HG丸ｺﾞｼｯｸM-PRO"/>
                <a:cs typeface="HG丸ｺﾞｼｯｸM-PRO"/>
              </a:rPr>
              <a:t>太っていること</a:t>
            </a:r>
            <a:endParaRPr kumimoji="1" lang="en-US" altLang="ja-JP" sz="4000" dirty="0">
              <a:solidFill>
                <a:srgbClr val="000000"/>
              </a:solidFill>
              <a:latin typeface="HG丸ｺﾞｼｯｸM-PRO"/>
              <a:ea typeface="HG丸ｺﾞｼｯｸM-PRO"/>
              <a:cs typeface="HG丸ｺﾞｼｯｸM-PRO"/>
            </a:endParaRPr>
          </a:p>
          <a:p>
            <a:pPr>
              <a:buFont typeface="Arial"/>
              <a:buChar char="•"/>
            </a:pPr>
            <a:endParaRPr kumimoji="1" lang="ja-JP" altLang="en-US" sz="4000" dirty="0">
              <a:solidFill>
                <a:srgbClr val="000000"/>
              </a:solidFill>
            </a:endParaRPr>
          </a:p>
        </p:txBody>
      </p:sp>
    </p:spTree>
    <p:extLst>
      <p:ext uri="{BB962C8B-B14F-4D97-AF65-F5344CB8AC3E}">
        <p14:creationId xmlns:p14="http://schemas.microsoft.com/office/powerpoint/2010/main" val="51600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08213" y="304800"/>
            <a:ext cx="8332787" cy="1200416"/>
          </a:xfrm>
        </p:spPr>
        <p:txBody>
          <a:bodyPr/>
          <a:lstStyle/>
          <a:p>
            <a:r>
              <a:rPr kumimoji="1" lang="ja-JP" altLang="en-US" dirty="0">
                <a:solidFill>
                  <a:srgbClr val="000000"/>
                </a:solidFill>
                <a:latin typeface="HG丸ｺﾞｼｯｸM-PRO"/>
                <a:ea typeface="HG丸ｺﾞｼｯｸM-PRO"/>
                <a:cs typeface="HG丸ｺﾞｼｯｸM-PRO"/>
              </a:rPr>
              <a:t>私にとっての</a:t>
            </a:r>
            <a:r>
              <a:rPr kumimoji="1" lang="ja-JP" altLang="en-US" b="1" u="sng" dirty="0">
                <a:solidFill>
                  <a:srgbClr val="000000"/>
                </a:solidFill>
                <a:latin typeface="HG丸ｺﾞｼｯｸM-PRO"/>
                <a:ea typeface="HG丸ｺﾞｼｯｸM-PRO"/>
                <a:cs typeface="HG丸ｺﾞｼｯｸM-PRO"/>
              </a:rPr>
              <a:t>お酒</a:t>
            </a:r>
            <a:r>
              <a:rPr kumimoji="1" lang="ja-JP" altLang="en-US" dirty="0">
                <a:solidFill>
                  <a:srgbClr val="000000"/>
                </a:solidFill>
                <a:latin typeface="HG丸ｺﾞｼｯｸM-PRO"/>
                <a:ea typeface="HG丸ｺﾞｼｯｸM-PRO"/>
                <a:cs typeface="HG丸ｺﾞｼｯｸM-PRO"/>
              </a:rPr>
              <a:t>の良い面・悪い面</a:t>
            </a:r>
          </a:p>
        </p:txBody>
      </p:sp>
      <p:sp>
        <p:nvSpPr>
          <p:cNvPr id="3" name="コンテンツ プレースホルダー 2"/>
          <p:cNvSpPr>
            <a:spLocks noGrp="1"/>
          </p:cNvSpPr>
          <p:nvPr>
            <p:ph sz="half" idx="1"/>
          </p:nvPr>
        </p:nvSpPr>
        <p:spPr>
          <a:xfrm>
            <a:off x="2061632" y="1600200"/>
            <a:ext cx="4572000" cy="3297766"/>
          </a:xfrm>
          <a:solidFill>
            <a:schemeClr val="bg1"/>
          </a:solidFill>
        </p:spPr>
        <p:txBody>
          <a:bodyPr>
            <a:normAutofit/>
          </a:bodyPr>
          <a:lstStyle/>
          <a:p>
            <a:pPr marL="45720" indent="0" algn="ctr">
              <a:buNone/>
            </a:pPr>
            <a:r>
              <a:rPr kumimoji="1" lang="en-US" altLang="ja-JP" sz="3200" dirty="0">
                <a:solidFill>
                  <a:srgbClr val="000000"/>
                </a:solidFill>
                <a:latin typeface="HG丸ｺﾞｼｯｸM-PRO"/>
                <a:ea typeface="HG丸ｺﾞｼｯｸM-PRO"/>
                <a:cs typeface="HG丸ｺﾞｼｯｸM-PRO"/>
              </a:rPr>
              <a:t>《</a:t>
            </a:r>
            <a:r>
              <a:rPr kumimoji="1" lang="ja-JP" altLang="en-US" sz="3200" dirty="0">
                <a:solidFill>
                  <a:srgbClr val="000000"/>
                </a:solidFill>
                <a:latin typeface="HG丸ｺﾞｼｯｸM-PRO"/>
                <a:ea typeface="HG丸ｺﾞｼｯｸM-PRO"/>
                <a:cs typeface="HG丸ｺﾞｼｯｸM-PRO"/>
              </a:rPr>
              <a:t>効用＝良い面</a:t>
            </a:r>
            <a:r>
              <a:rPr kumimoji="1" lang="en-US" altLang="ja-JP" sz="3200" dirty="0">
                <a:solidFill>
                  <a:srgbClr val="000000"/>
                </a:solidFill>
                <a:latin typeface="HG丸ｺﾞｼｯｸM-PRO"/>
                <a:ea typeface="HG丸ｺﾞｼｯｸM-PRO"/>
                <a:cs typeface="HG丸ｺﾞｼｯｸM-PRO"/>
              </a:rPr>
              <a:t>》</a:t>
            </a:r>
          </a:p>
          <a:p>
            <a:pPr marL="45720" indent="0">
              <a:buNone/>
            </a:pPr>
            <a:r>
              <a:rPr kumimoji="1" lang="ja-JP" altLang="en-US" sz="2800" dirty="0">
                <a:solidFill>
                  <a:srgbClr val="000000"/>
                </a:solidFill>
                <a:latin typeface="HG丸ｺﾞｼｯｸM-PRO"/>
                <a:ea typeface="HG丸ｺﾞｼｯｸM-PRO"/>
                <a:cs typeface="HG丸ｺﾞｼｯｸM-PRO"/>
              </a:rPr>
              <a:t>例）</a:t>
            </a:r>
            <a:endParaRPr kumimoji="1" lang="en-US" altLang="ja-JP" sz="2800" dirty="0">
              <a:solidFill>
                <a:srgbClr val="000000"/>
              </a:solidFill>
              <a:latin typeface="HG丸ｺﾞｼｯｸM-PRO"/>
              <a:ea typeface="HG丸ｺﾞｼｯｸM-PRO"/>
              <a:cs typeface="HG丸ｺﾞｼｯｸM-PRO"/>
            </a:endParaRPr>
          </a:p>
          <a:p>
            <a:pPr marL="45720" indent="0">
              <a:buNone/>
            </a:pPr>
            <a:r>
              <a:rPr kumimoji="1" lang="ja-JP" altLang="en-US" sz="2800" dirty="0">
                <a:solidFill>
                  <a:srgbClr val="000000"/>
                </a:solidFill>
                <a:latin typeface="HG丸ｺﾞｼｯｸM-PRO"/>
                <a:ea typeface="HG丸ｺﾞｼｯｸM-PRO"/>
                <a:cs typeface="HG丸ｺﾞｼｯｸM-PRO"/>
              </a:rPr>
              <a:t>嫌なことが忘れられる　</a:t>
            </a:r>
            <a:endParaRPr kumimoji="1" lang="en-US" altLang="ja-JP" sz="2800" dirty="0">
              <a:solidFill>
                <a:srgbClr val="000000"/>
              </a:solidFill>
              <a:latin typeface="HG丸ｺﾞｼｯｸM-PRO"/>
              <a:ea typeface="HG丸ｺﾞｼｯｸM-PRO"/>
              <a:cs typeface="HG丸ｺﾞｼｯｸM-PRO"/>
            </a:endParaRPr>
          </a:p>
          <a:p>
            <a:pPr marL="45720" indent="0">
              <a:buNone/>
            </a:pPr>
            <a:r>
              <a:rPr kumimoji="1" lang="ja-JP" altLang="en-US" sz="2800" dirty="0">
                <a:solidFill>
                  <a:srgbClr val="000000"/>
                </a:solidFill>
                <a:latin typeface="HG丸ｺﾞｼｯｸM-PRO"/>
                <a:ea typeface="HG丸ｺﾞｼｯｸM-PRO"/>
                <a:cs typeface="HG丸ｺﾞｼｯｸM-PRO"/>
              </a:rPr>
              <a:t>食事が美味しくなる</a:t>
            </a:r>
            <a:endParaRPr kumimoji="1" lang="en-US" altLang="ja-JP" sz="2800" dirty="0">
              <a:solidFill>
                <a:srgbClr val="000000"/>
              </a:solidFill>
              <a:latin typeface="HG丸ｺﾞｼｯｸM-PRO"/>
              <a:ea typeface="HG丸ｺﾞｼｯｸM-PRO"/>
              <a:cs typeface="HG丸ｺﾞｼｯｸM-PRO"/>
            </a:endParaRPr>
          </a:p>
          <a:p>
            <a:pPr marL="45720" indent="0">
              <a:buNone/>
            </a:pPr>
            <a:r>
              <a:rPr kumimoji="1" lang="ja-JP" altLang="en-US" sz="2800" dirty="0">
                <a:solidFill>
                  <a:srgbClr val="000000"/>
                </a:solidFill>
                <a:latin typeface="HG丸ｺﾞｼｯｸM-PRO"/>
                <a:ea typeface="HG丸ｺﾞｼｯｸM-PRO"/>
                <a:cs typeface="HG丸ｺﾞｼｯｸM-PRO"/>
              </a:rPr>
              <a:t>眠れる</a:t>
            </a:r>
          </a:p>
        </p:txBody>
      </p:sp>
      <p:sp>
        <p:nvSpPr>
          <p:cNvPr id="4" name="コンテンツ プレースホルダー 3"/>
          <p:cNvSpPr>
            <a:spLocks noGrp="1"/>
          </p:cNvSpPr>
          <p:nvPr>
            <p:ph sz="half" idx="2"/>
          </p:nvPr>
        </p:nvSpPr>
        <p:spPr>
          <a:xfrm>
            <a:off x="7264399" y="1600200"/>
            <a:ext cx="4572000" cy="3297766"/>
          </a:xfrm>
          <a:solidFill>
            <a:schemeClr val="bg1"/>
          </a:solidFill>
        </p:spPr>
        <p:txBody>
          <a:bodyPr>
            <a:normAutofit/>
          </a:bodyPr>
          <a:lstStyle/>
          <a:p>
            <a:pPr marL="45720" indent="0" algn="ctr">
              <a:buNone/>
            </a:pPr>
            <a:r>
              <a:rPr kumimoji="1" lang="en-US" altLang="ja-JP" sz="3200" dirty="0">
                <a:solidFill>
                  <a:srgbClr val="000000"/>
                </a:solidFill>
                <a:latin typeface="HG丸ｺﾞｼｯｸM-PRO"/>
                <a:ea typeface="HG丸ｺﾞｼｯｸM-PRO"/>
                <a:cs typeface="HG丸ｺﾞｼｯｸM-PRO"/>
              </a:rPr>
              <a:t>《</a:t>
            </a:r>
            <a:r>
              <a:rPr kumimoji="1" lang="ja-JP" altLang="en-US" sz="3200" dirty="0">
                <a:solidFill>
                  <a:srgbClr val="000000"/>
                </a:solidFill>
                <a:latin typeface="HG丸ｺﾞｼｯｸM-PRO"/>
                <a:ea typeface="HG丸ｺﾞｼｯｸM-PRO"/>
                <a:cs typeface="HG丸ｺﾞｼｯｸM-PRO"/>
              </a:rPr>
              <a:t>害＝悪い面</a:t>
            </a:r>
            <a:r>
              <a:rPr kumimoji="1" lang="en-US" altLang="ja-JP" sz="3200" dirty="0">
                <a:solidFill>
                  <a:srgbClr val="000000"/>
                </a:solidFill>
                <a:latin typeface="HG丸ｺﾞｼｯｸM-PRO"/>
                <a:ea typeface="HG丸ｺﾞｼｯｸM-PRO"/>
                <a:cs typeface="HG丸ｺﾞｼｯｸM-PRO"/>
              </a:rPr>
              <a:t>》</a:t>
            </a:r>
          </a:p>
          <a:p>
            <a:pPr marL="45720" indent="0">
              <a:buNone/>
            </a:pPr>
            <a:r>
              <a:rPr kumimoji="1" lang="ja-JP" altLang="en-US" sz="2800" dirty="0">
                <a:solidFill>
                  <a:srgbClr val="000000"/>
                </a:solidFill>
                <a:latin typeface="HG丸ｺﾞｼｯｸM-PRO"/>
                <a:ea typeface="HG丸ｺﾞｼｯｸM-PRO"/>
                <a:cs typeface="HG丸ｺﾞｼｯｸM-PRO"/>
              </a:rPr>
              <a:t>例）</a:t>
            </a:r>
            <a:endParaRPr kumimoji="1" lang="en-US" altLang="ja-JP" sz="2800" dirty="0">
              <a:solidFill>
                <a:srgbClr val="000000"/>
              </a:solidFill>
              <a:latin typeface="HG丸ｺﾞｼｯｸM-PRO"/>
              <a:ea typeface="HG丸ｺﾞｼｯｸM-PRO"/>
              <a:cs typeface="HG丸ｺﾞｼｯｸM-PRO"/>
            </a:endParaRPr>
          </a:p>
          <a:p>
            <a:pPr marL="45720" indent="0">
              <a:buNone/>
            </a:pPr>
            <a:r>
              <a:rPr kumimoji="1" lang="ja-JP" altLang="en-US" sz="2800" dirty="0">
                <a:solidFill>
                  <a:srgbClr val="000000"/>
                </a:solidFill>
                <a:latin typeface="HG丸ｺﾞｼｯｸM-PRO"/>
                <a:ea typeface="HG丸ｺﾞｼｯｸM-PRO"/>
                <a:cs typeface="HG丸ｺﾞｼｯｸM-PRO"/>
              </a:rPr>
              <a:t>お金がかかる</a:t>
            </a:r>
            <a:endParaRPr kumimoji="1" lang="en-US" altLang="ja-JP" sz="2800" dirty="0">
              <a:solidFill>
                <a:srgbClr val="000000"/>
              </a:solidFill>
              <a:latin typeface="HG丸ｺﾞｼｯｸM-PRO"/>
              <a:ea typeface="HG丸ｺﾞｼｯｸM-PRO"/>
              <a:cs typeface="HG丸ｺﾞｼｯｸM-PRO"/>
            </a:endParaRPr>
          </a:p>
          <a:p>
            <a:pPr marL="45720" indent="0">
              <a:buNone/>
            </a:pPr>
            <a:r>
              <a:rPr kumimoji="1" lang="ja-JP" altLang="en-US" sz="2800" dirty="0">
                <a:solidFill>
                  <a:srgbClr val="000000"/>
                </a:solidFill>
                <a:latin typeface="HG丸ｺﾞｼｯｸM-PRO"/>
                <a:ea typeface="HG丸ｺﾞｼｯｸM-PRO"/>
                <a:cs typeface="HG丸ｺﾞｼｯｸM-PRO"/>
              </a:rPr>
              <a:t>体重が増える</a:t>
            </a:r>
            <a:endParaRPr kumimoji="1" lang="en-US" altLang="ja-JP" sz="2800" dirty="0">
              <a:solidFill>
                <a:srgbClr val="000000"/>
              </a:solidFill>
              <a:latin typeface="HG丸ｺﾞｼｯｸM-PRO"/>
              <a:ea typeface="HG丸ｺﾞｼｯｸM-PRO"/>
              <a:cs typeface="HG丸ｺﾞｼｯｸM-PRO"/>
            </a:endParaRPr>
          </a:p>
          <a:p>
            <a:pPr marL="45720" indent="0">
              <a:buNone/>
            </a:pPr>
            <a:r>
              <a:rPr kumimoji="1" lang="ja-JP" altLang="en-US" sz="2800" dirty="0">
                <a:solidFill>
                  <a:srgbClr val="000000"/>
                </a:solidFill>
                <a:latin typeface="HG丸ｺﾞｼｯｸM-PRO"/>
                <a:ea typeface="HG丸ｺﾞｼｯｸM-PRO"/>
                <a:cs typeface="HG丸ｺﾞｼｯｸM-PRO"/>
              </a:rPr>
              <a:t>眠りが浅くなる</a:t>
            </a:r>
          </a:p>
        </p:txBody>
      </p:sp>
      <p:sp>
        <p:nvSpPr>
          <p:cNvPr id="5" name="角丸四角形 4"/>
          <p:cNvSpPr/>
          <p:nvPr/>
        </p:nvSpPr>
        <p:spPr>
          <a:xfrm>
            <a:off x="2692399" y="5571067"/>
            <a:ext cx="7145867" cy="1016000"/>
          </a:xfrm>
          <a:prstGeom prst="round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a:solidFill>
                  <a:schemeClr val="tx2"/>
                </a:solidFill>
                <a:latin typeface="HG丸ｺﾞｼｯｸM-PRO"/>
                <a:ea typeface="HG丸ｺﾞｼｯｸM-PRO"/>
                <a:cs typeface="HG丸ｺﾞｼｯｸM-PRO"/>
              </a:rPr>
              <a:t>あなたにとっての良い面・悪い面は？</a:t>
            </a:r>
          </a:p>
        </p:txBody>
      </p:sp>
      <p:sp>
        <p:nvSpPr>
          <p:cNvPr id="6" name="正方形/長方形 5">
            <a:extLst>
              <a:ext uri="{FF2B5EF4-FFF2-40B4-BE49-F238E27FC236}">
                <a16:creationId xmlns:a16="http://schemas.microsoft.com/office/drawing/2014/main" id="{69A6B7EA-2CEB-449E-AF4F-BB3AC3971978}"/>
              </a:ext>
            </a:extLst>
          </p:cNvPr>
          <p:cNvSpPr/>
          <p:nvPr/>
        </p:nvSpPr>
        <p:spPr>
          <a:xfrm>
            <a:off x="118534" y="118534"/>
            <a:ext cx="1337734" cy="77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p.28</a:t>
            </a:r>
          </a:p>
        </p:txBody>
      </p:sp>
    </p:spTree>
    <p:extLst>
      <p:ext uri="{BB962C8B-B14F-4D97-AF65-F5344CB8AC3E}">
        <p14:creationId xmlns:p14="http://schemas.microsoft.com/office/powerpoint/2010/main" val="1521229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08213" y="304800"/>
            <a:ext cx="9196387" cy="1200416"/>
          </a:xfrm>
        </p:spPr>
        <p:txBody>
          <a:bodyPr>
            <a:normAutofit fontScale="90000"/>
          </a:bodyPr>
          <a:lstStyle/>
          <a:p>
            <a:r>
              <a:rPr kumimoji="1" lang="ja-JP" altLang="en-US" dirty="0">
                <a:solidFill>
                  <a:srgbClr val="000000"/>
                </a:solidFill>
                <a:latin typeface="HG丸ｺﾞｼｯｸM-PRO"/>
                <a:ea typeface="HG丸ｺﾞｼｯｸM-PRO"/>
                <a:cs typeface="HG丸ｺﾞｼｯｸM-PRO"/>
              </a:rPr>
              <a:t>私にとっての</a:t>
            </a:r>
            <a:br>
              <a:rPr kumimoji="1" lang="en-US" altLang="ja-JP" dirty="0">
                <a:solidFill>
                  <a:srgbClr val="000000"/>
                </a:solidFill>
                <a:latin typeface="HG丸ｺﾞｼｯｸM-PRO"/>
                <a:ea typeface="HG丸ｺﾞｼｯｸM-PRO"/>
                <a:cs typeface="HG丸ｺﾞｼｯｸM-PRO"/>
              </a:rPr>
            </a:br>
            <a:r>
              <a:rPr kumimoji="1" lang="ja-JP" altLang="en-US" sz="3600" b="1" u="sng" dirty="0">
                <a:solidFill>
                  <a:srgbClr val="000000"/>
                </a:solidFill>
                <a:latin typeface="HG丸ｺﾞｼｯｸM-PRO"/>
                <a:ea typeface="HG丸ｺﾞｼｯｸM-PRO"/>
                <a:cs typeface="HG丸ｺﾞｼｯｸM-PRO"/>
              </a:rPr>
              <a:t>生活習慣</a:t>
            </a:r>
            <a:r>
              <a:rPr kumimoji="1" lang="ja-JP" altLang="en-US" sz="2800" b="1" u="sng" dirty="0">
                <a:solidFill>
                  <a:srgbClr val="000000"/>
                </a:solidFill>
                <a:latin typeface="HG丸ｺﾞｼｯｸM-PRO"/>
                <a:ea typeface="HG丸ｺﾞｼｯｸM-PRO"/>
                <a:cs typeface="HG丸ｺﾞｼｯｸM-PRO"/>
              </a:rPr>
              <a:t>（ダイエットをしないこと）</a:t>
            </a:r>
            <a:r>
              <a:rPr kumimoji="1" lang="ja-JP" altLang="en-US" dirty="0">
                <a:solidFill>
                  <a:srgbClr val="000000"/>
                </a:solidFill>
                <a:latin typeface="HG丸ｺﾞｼｯｸM-PRO"/>
                <a:ea typeface="HG丸ｺﾞｼｯｸM-PRO"/>
                <a:cs typeface="HG丸ｺﾞｼｯｸM-PRO"/>
              </a:rPr>
              <a:t>の良い面・悪い面</a:t>
            </a:r>
          </a:p>
        </p:txBody>
      </p:sp>
      <p:sp>
        <p:nvSpPr>
          <p:cNvPr id="3" name="コンテンツ プレースホルダー 2"/>
          <p:cNvSpPr>
            <a:spLocks noGrp="1"/>
          </p:cNvSpPr>
          <p:nvPr>
            <p:ph sz="half" idx="1"/>
          </p:nvPr>
        </p:nvSpPr>
        <p:spPr>
          <a:xfrm>
            <a:off x="2061632" y="1600200"/>
            <a:ext cx="4572000" cy="3297766"/>
          </a:xfrm>
          <a:solidFill>
            <a:schemeClr val="bg1"/>
          </a:solidFill>
        </p:spPr>
        <p:txBody>
          <a:bodyPr>
            <a:normAutofit/>
          </a:bodyPr>
          <a:lstStyle/>
          <a:p>
            <a:pPr marL="45720" indent="0" algn="ctr">
              <a:buNone/>
            </a:pPr>
            <a:r>
              <a:rPr kumimoji="1" lang="en-US" altLang="ja-JP" sz="3200" dirty="0">
                <a:solidFill>
                  <a:srgbClr val="000000"/>
                </a:solidFill>
                <a:latin typeface="HG丸ｺﾞｼｯｸM-PRO"/>
                <a:ea typeface="HG丸ｺﾞｼｯｸM-PRO"/>
                <a:cs typeface="HG丸ｺﾞｼｯｸM-PRO"/>
              </a:rPr>
              <a:t>《</a:t>
            </a:r>
            <a:r>
              <a:rPr kumimoji="1" lang="ja-JP" altLang="en-US" sz="3200" dirty="0">
                <a:solidFill>
                  <a:srgbClr val="000000"/>
                </a:solidFill>
                <a:latin typeface="HG丸ｺﾞｼｯｸM-PRO"/>
                <a:ea typeface="HG丸ｺﾞｼｯｸM-PRO"/>
                <a:cs typeface="HG丸ｺﾞｼｯｸM-PRO"/>
              </a:rPr>
              <a:t>効用＝良い面</a:t>
            </a:r>
            <a:r>
              <a:rPr kumimoji="1" lang="en-US" altLang="ja-JP" sz="3200" dirty="0">
                <a:solidFill>
                  <a:srgbClr val="000000"/>
                </a:solidFill>
                <a:latin typeface="HG丸ｺﾞｼｯｸM-PRO"/>
                <a:ea typeface="HG丸ｺﾞｼｯｸM-PRO"/>
                <a:cs typeface="HG丸ｺﾞｼｯｸM-PRO"/>
              </a:rPr>
              <a:t>》</a:t>
            </a:r>
          </a:p>
          <a:p>
            <a:pPr marL="45720" indent="0">
              <a:buNone/>
            </a:pPr>
            <a:r>
              <a:rPr kumimoji="1" lang="ja-JP" altLang="en-US" sz="2800" dirty="0">
                <a:solidFill>
                  <a:srgbClr val="000000"/>
                </a:solidFill>
                <a:latin typeface="HG丸ｺﾞｼｯｸM-PRO"/>
                <a:ea typeface="HG丸ｺﾞｼｯｸM-PRO"/>
                <a:cs typeface="HG丸ｺﾞｼｯｸM-PRO"/>
              </a:rPr>
              <a:t>例）</a:t>
            </a:r>
            <a:endParaRPr kumimoji="1" lang="en-US" altLang="ja-JP" sz="2800" dirty="0">
              <a:solidFill>
                <a:srgbClr val="000000"/>
              </a:solidFill>
              <a:latin typeface="HG丸ｺﾞｼｯｸM-PRO"/>
              <a:ea typeface="HG丸ｺﾞｼｯｸM-PRO"/>
              <a:cs typeface="HG丸ｺﾞｼｯｸM-PRO"/>
            </a:endParaRPr>
          </a:p>
          <a:p>
            <a:pPr marL="45720" indent="0">
              <a:buNone/>
            </a:pPr>
            <a:r>
              <a:rPr kumimoji="1" lang="ja-JP" altLang="en-US" sz="2800" dirty="0">
                <a:solidFill>
                  <a:srgbClr val="000000"/>
                </a:solidFill>
                <a:latin typeface="HG丸ｺﾞｼｯｸM-PRO"/>
                <a:ea typeface="HG丸ｺﾞｼｯｸM-PRO"/>
                <a:cs typeface="HG丸ｺﾞｼｯｸM-PRO"/>
              </a:rPr>
              <a:t>のんびり過ごせる</a:t>
            </a:r>
            <a:endParaRPr kumimoji="1" lang="en-US" altLang="ja-JP" sz="2800" dirty="0">
              <a:solidFill>
                <a:srgbClr val="000000"/>
              </a:solidFill>
              <a:latin typeface="HG丸ｺﾞｼｯｸM-PRO"/>
              <a:ea typeface="HG丸ｺﾞｼｯｸM-PRO"/>
              <a:cs typeface="HG丸ｺﾞｼｯｸM-PRO"/>
            </a:endParaRPr>
          </a:p>
          <a:p>
            <a:pPr marL="45720" indent="0">
              <a:buNone/>
            </a:pPr>
            <a:r>
              <a:rPr kumimoji="1" lang="ja-JP" altLang="en-US" sz="2800" dirty="0">
                <a:solidFill>
                  <a:srgbClr val="000000"/>
                </a:solidFill>
                <a:latin typeface="HG丸ｺﾞｼｯｸM-PRO"/>
                <a:ea typeface="HG丸ｺﾞｼｯｸM-PRO"/>
                <a:cs typeface="HG丸ｺﾞｼｯｸM-PRO"/>
              </a:rPr>
              <a:t>お腹いっぱい食べられる</a:t>
            </a:r>
            <a:endParaRPr kumimoji="1" lang="en-US" altLang="ja-JP" sz="2800" dirty="0">
              <a:solidFill>
                <a:srgbClr val="000000"/>
              </a:solidFill>
              <a:latin typeface="HG丸ｺﾞｼｯｸM-PRO"/>
              <a:ea typeface="HG丸ｺﾞｼｯｸM-PRO"/>
              <a:cs typeface="HG丸ｺﾞｼｯｸM-PRO"/>
            </a:endParaRPr>
          </a:p>
          <a:p>
            <a:pPr marL="45720" indent="0">
              <a:buNone/>
            </a:pPr>
            <a:r>
              <a:rPr kumimoji="1" lang="ja-JP" altLang="en-US" sz="2800" dirty="0">
                <a:solidFill>
                  <a:srgbClr val="000000"/>
                </a:solidFill>
                <a:latin typeface="HG丸ｺﾞｼｯｸM-PRO"/>
                <a:ea typeface="HG丸ｺﾞｼｯｸM-PRO"/>
                <a:cs typeface="HG丸ｺﾞｼｯｸM-PRO"/>
              </a:rPr>
              <a:t>イライラしない</a:t>
            </a:r>
            <a:endParaRPr kumimoji="1" lang="en-US" altLang="ja-JP" sz="2800" dirty="0">
              <a:solidFill>
                <a:srgbClr val="000000"/>
              </a:solidFill>
              <a:latin typeface="HG丸ｺﾞｼｯｸM-PRO"/>
              <a:ea typeface="HG丸ｺﾞｼｯｸM-PRO"/>
              <a:cs typeface="HG丸ｺﾞｼｯｸM-PRO"/>
            </a:endParaRPr>
          </a:p>
        </p:txBody>
      </p:sp>
      <p:sp>
        <p:nvSpPr>
          <p:cNvPr id="4" name="コンテンツ プレースホルダー 3"/>
          <p:cNvSpPr>
            <a:spLocks noGrp="1"/>
          </p:cNvSpPr>
          <p:nvPr>
            <p:ph sz="half" idx="2"/>
          </p:nvPr>
        </p:nvSpPr>
        <p:spPr>
          <a:xfrm>
            <a:off x="7264399" y="1600200"/>
            <a:ext cx="4572000" cy="3297766"/>
          </a:xfrm>
          <a:solidFill>
            <a:schemeClr val="bg1"/>
          </a:solidFill>
        </p:spPr>
        <p:txBody>
          <a:bodyPr>
            <a:normAutofit/>
          </a:bodyPr>
          <a:lstStyle/>
          <a:p>
            <a:pPr marL="45720" indent="0" algn="ctr">
              <a:buNone/>
            </a:pPr>
            <a:r>
              <a:rPr kumimoji="1" lang="en-US" altLang="ja-JP" sz="3200" dirty="0">
                <a:solidFill>
                  <a:srgbClr val="000000"/>
                </a:solidFill>
                <a:latin typeface="HG丸ｺﾞｼｯｸM-PRO"/>
                <a:ea typeface="HG丸ｺﾞｼｯｸM-PRO"/>
                <a:cs typeface="HG丸ｺﾞｼｯｸM-PRO"/>
              </a:rPr>
              <a:t>《</a:t>
            </a:r>
            <a:r>
              <a:rPr kumimoji="1" lang="ja-JP" altLang="en-US" sz="3200" dirty="0">
                <a:solidFill>
                  <a:srgbClr val="000000"/>
                </a:solidFill>
                <a:latin typeface="HG丸ｺﾞｼｯｸM-PRO"/>
                <a:ea typeface="HG丸ｺﾞｼｯｸM-PRO"/>
                <a:cs typeface="HG丸ｺﾞｼｯｸM-PRO"/>
              </a:rPr>
              <a:t>害＝悪い面</a:t>
            </a:r>
            <a:r>
              <a:rPr kumimoji="1" lang="en-US" altLang="ja-JP" sz="3200" dirty="0">
                <a:solidFill>
                  <a:srgbClr val="000000"/>
                </a:solidFill>
                <a:latin typeface="HG丸ｺﾞｼｯｸM-PRO"/>
                <a:ea typeface="HG丸ｺﾞｼｯｸM-PRO"/>
                <a:cs typeface="HG丸ｺﾞｼｯｸM-PRO"/>
              </a:rPr>
              <a:t>》</a:t>
            </a:r>
          </a:p>
          <a:p>
            <a:pPr marL="45720" indent="0">
              <a:buNone/>
            </a:pPr>
            <a:r>
              <a:rPr kumimoji="1" lang="ja-JP" altLang="en-US" sz="2800" dirty="0">
                <a:solidFill>
                  <a:srgbClr val="000000"/>
                </a:solidFill>
                <a:latin typeface="HG丸ｺﾞｼｯｸM-PRO"/>
                <a:ea typeface="HG丸ｺﾞｼｯｸM-PRO"/>
                <a:cs typeface="HG丸ｺﾞｼｯｸM-PRO"/>
              </a:rPr>
              <a:t>例）</a:t>
            </a:r>
            <a:endParaRPr kumimoji="1" lang="en-US" altLang="ja-JP" sz="2800" dirty="0">
              <a:solidFill>
                <a:srgbClr val="000000"/>
              </a:solidFill>
              <a:latin typeface="HG丸ｺﾞｼｯｸM-PRO"/>
              <a:ea typeface="HG丸ｺﾞｼｯｸM-PRO"/>
              <a:cs typeface="HG丸ｺﾞｼｯｸM-PRO"/>
            </a:endParaRPr>
          </a:p>
          <a:p>
            <a:pPr marL="45720" indent="0">
              <a:buNone/>
            </a:pPr>
            <a:r>
              <a:rPr kumimoji="1" lang="ja-JP" altLang="en-US" sz="2800" dirty="0">
                <a:solidFill>
                  <a:srgbClr val="000000"/>
                </a:solidFill>
                <a:latin typeface="HG丸ｺﾞｼｯｸM-PRO"/>
                <a:ea typeface="HG丸ｺﾞｼｯｸM-PRO"/>
                <a:cs typeface="HG丸ｺﾞｼｯｸM-PRO"/>
              </a:rPr>
              <a:t>体重が増える</a:t>
            </a:r>
            <a:endParaRPr kumimoji="1" lang="en-US" altLang="ja-JP" sz="2800" dirty="0">
              <a:solidFill>
                <a:srgbClr val="000000"/>
              </a:solidFill>
              <a:latin typeface="HG丸ｺﾞｼｯｸM-PRO"/>
              <a:ea typeface="HG丸ｺﾞｼｯｸM-PRO"/>
              <a:cs typeface="HG丸ｺﾞｼｯｸM-PRO"/>
            </a:endParaRPr>
          </a:p>
          <a:p>
            <a:pPr marL="45720" indent="0">
              <a:buNone/>
            </a:pPr>
            <a:r>
              <a:rPr kumimoji="1" lang="ja-JP" altLang="en-US" sz="2800" dirty="0">
                <a:solidFill>
                  <a:srgbClr val="000000"/>
                </a:solidFill>
                <a:latin typeface="HG丸ｺﾞｼｯｸM-PRO"/>
                <a:ea typeface="HG丸ｺﾞｼｯｸM-PRO"/>
                <a:cs typeface="HG丸ｺﾞｼｯｸM-PRO"/>
              </a:rPr>
              <a:t>洋服が入らなくなる</a:t>
            </a:r>
            <a:endParaRPr kumimoji="1" lang="en-US" altLang="ja-JP" sz="2800" dirty="0">
              <a:solidFill>
                <a:srgbClr val="000000"/>
              </a:solidFill>
              <a:latin typeface="HG丸ｺﾞｼｯｸM-PRO"/>
              <a:ea typeface="HG丸ｺﾞｼｯｸM-PRO"/>
              <a:cs typeface="HG丸ｺﾞｼｯｸM-PRO"/>
            </a:endParaRPr>
          </a:p>
          <a:p>
            <a:pPr marL="45720" indent="0">
              <a:buNone/>
            </a:pPr>
            <a:endParaRPr kumimoji="1" lang="ja-JP" altLang="en-US" sz="2800" dirty="0">
              <a:solidFill>
                <a:srgbClr val="000000"/>
              </a:solidFill>
              <a:latin typeface="HG丸ｺﾞｼｯｸM-PRO"/>
              <a:ea typeface="HG丸ｺﾞｼｯｸM-PRO"/>
              <a:cs typeface="HG丸ｺﾞｼｯｸM-PRO"/>
            </a:endParaRPr>
          </a:p>
        </p:txBody>
      </p:sp>
      <p:sp>
        <p:nvSpPr>
          <p:cNvPr id="5" name="角丸四角形 4"/>
          <p:cNvSpPr/>
          <p:nvPr/>
        </p:nvSpPr>
        <p:spPr>
          <a:xfrm>
            <a:off x="2692399" y="5571067"/>
            <a:ext cx="7145867" cy="1016000"/>
          </a:xfrm>
          <a:prstGeom prst="round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a:solidFill>
                  <a:schemeClr val="tx2"/>
                </a:solidFill>
                <a:latin typeface="HG丸ｺﾞｼｯｸM-PRO"/>
                <a:ea typeface="HG丸ｺﾞｼｯｸM-PRO"/>
                <a:cs typeface="HG丸ｺﾞｼｯｸM-PRO"/>
              </a:rPr>
              <a:t>あなたにとっての良い面・悪い面は？</a:t>
            </a:r>
          </a:p>
        </p:txBody>
      </p:sp>
      <p:sp>
        <p:nvSpPr>
          <p:cNvPr id="6" name="正方形/長方形 5">
            <a:extLst>
              <a:ext uri="{FF2B5EF4-FFF2-40B4-BE49-F238E27FC236}">
                <a16:creationId xmlns:a16="http://schemas.microsoft.com/office/drawing/2014/main" id="{4B66B12F-F7B7-4022-8FC1-8591761B755E}"/>
              </a:ext>
            </a:extLst>
          </p:cNvPr>
          <p:cNvSpPr/>
          <p:nvPr/>
        </p:nvSpPr>
        <p:spPr>
          <a:xfrm>
            <a:off x="118534" y="118534"/>
            <a:ext cx="1337734" cy="77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p.28</a:t>
            </a:r>
          </a:p>
        </p:txBody>
      </p:sp>
    </p:spTree>
    <p:extLst>
      <p:ext uri="{BB962C8B-B14F-4D97-AF65-F5344CB8AC3E}">
        <p14:creationId xmlns:p14="http://schemas.microsoft.com/office/powerpoint/2010/main" val="929159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08213" y="304800"/>
            <a:ext cx="8332787" cy="1200416"/>
          </a:xfrm>
        </p:spPr>
        <p:txBody>
          <a:bodyPr/>
          <a:lstStyle/>
          <a:p>
            <a:r>
              <a:rPr kumimoji="1" lang="ja-JP" altLang="en-US" dirty="0">
                <a:solidFill>
                  <a:srgbClr val="000000"/>
                </a:solidFill>
                <a:latin typeface="HG丸ｺﾞｼｯｸM-PRO"/>
                <a:ea typeface="HG丸ｺﾞｼｯｸM-PRO"/>
                <a:cs typeface="HG丸ｺﾞｼｯｸM-PRO"/>
              </a:rPr>
              <a:t>パートナーにとってのお酒</a:t>
            </a:r>
            <a:r>
              <a:rPr kumimoji="1" lang="ja-JP" altLang="en-US" sz="2400" dirty="0">
                <a:solidFill>
                  <a:srgbClr val="000000"/>
                </a:solidFill>
                <a:latin typeface="HG丸ｺﾞｼｯｸM-PRO"/>
                <a:ea typeface="HG丸ｺﾞｼｯｸM-PRO"/>
                <a:cs typeface="HG丸ｺﾞｼｯｸM-PRO"/>
              </a:rPr>
              <a:t>（や生活習慣）</a:t>
            </a:r>
            <a:r>
              <a:rPr kumimoji="1" lang="ja-JP" altLang="en-US" dirty="0">
                <a:solidFill>
                  <a:srgbClr val="000000"/>
                </a:solidFill>
                <a:latin typeface="HG丸ｺﾞｼｯｸM-PRO"/>
                <a:ea typeface="HG丸ｺﾞｼｯｸM-PRO"/>
                <a:cs typeface="HG丸ｺﾞｼｯｸM-PRO"/>
              </a:rPr>
              <a:t>の</a:t>
            </a:r>
            <a:br>
              <a:rPr kumimoji="1" lang="en-US" altLang="ja-JP" dirty="0">
                <a:solidFill>
                  <a:srgbClr val="000000"/>
                </a:solidFill>
                <a:latin typeface="HG丸ｺﾞｼｯｸM-PRO"/>
                <a:ea typeface="HG丸ｺﾞｼｯｸM-PRO"/>
                <a:cs typeface="HG丸ｺﾞｼｯｸM-PRO"/>
              </a:rPr>
            </a:br>
            <a:r>
              <a:rPr kumimoji="1" lang="ja-JP" altLang="en-US" dirty="0">
                <a:solidFill>
                  <a:srgbClr val="000000"/>
                </a:solidFill>
                <a:latin typeface="HG丸ｺﾞｼｯｸM-PRO"/>
                <a:ea typeface="HG丸ｺﾞｼｯｸM-PRO"/>
                <a:cs typeface="HG丸ｺﾞｼｯｸM-PRO"/>
              </a:rPr>
              <a:t>良い面・悪い面</a:t>
            </a:r>
          </a:p>
        </p:txBody>
      </p:sp>
      <p:sp>
        <p:nvSpPr>
          <p:cNvPr id="3" name="コンテンツ プレースホルダー 2"/>
          <p:cNvSpPr>
            <a:spLocks noGrp="1"/>
          </p:cNvSpPr>
          <p:nvPr>
            <p:ph sz="half" idx="1"/>
          </p:nvPr>
        </p:nvSpPr>
        <p:spPr>
          <a:xfrm>
            <a:off x="2061632" y="1600200"/>
            <a:ext cx="4572000" cy="3297766"/>
          </a:xfrm>
          <a:solidFill>
            <a:schemeClr val="bg1"/>
          </a:solidFill>
        </p:spPr>
        <p:txBody>
          <a:bodyPr>
            <a:normAutofit/>
          </a:bodyPr>
          <a:lstStyle/>
          <a:p>
            <a:pPr marL="45720" indent="0" algn="ctr">
              <a:buNone/>
            </a:pPr>
            <a:r>
              <a:rPr kumimoji="1" lang="en-US" altLang="ja-JP" sz="3200" dirty="0">
                <a:solidFill>
                  <a:srgbClr val="000000"/>
                </a:solidFill>
                <a:latin typeface="HG丸ｺﾞｼｯｸM-PRO"/>
                <a:ea typeface="HG丸ｺﾞｼｯｸM-PRO"/>
                <a:cs typeface="HG丸ｺﾞｼｯｸM-PRO"/>
              </a:rPr>
              <a:t>《</a:t>
            </a:r>
            <a:r>
              <a:rPr kumimoji="1" lang="ja-JP" altLang="en-US" sz="3200" dirty="0">
                <a:solidFill>
                  <a:srgbClr val="000000"/>
                </a:solidFill>
                <a:latin typeface="HG丸ｺﾞｼｯｸM-PRO"/>
                <a:ea typeface="HG丸ｺﾞｼｯｸM-PRO"/>
                <a:cs typeface="HG丸ｺﾞｼｯｸM-PRO"/>
              </a:rPr>
              <a:t>効用＝良い面</a:t>
            </a:r>
            <a:r>
              <a:rPr kumimoji="1" lang="en-US" altLang="ja-JP" sz="3200" dirty="0">
                <a:solidFill>
                  <a:srgbClr val="000000"/>
                </a:solidFill>
                <a:latin typeface="HG丸ｺﾞｼｯｸM-PRO"/>
                <a:ea typeface="HG丸ｺﾞｼｯｸM-PRO"/>
                <a:cs typeface="HG丸ｺﾞｼｯｸM-PRO"/>
              </a:rPr>
              <a:t>》</a:t>
            </a:r>
          </a:p>
          <a:p>
            <a:pPr marL="45720" indent="0">
              <a:buNone/>
            </a:pPr>
            <a:r>
              <a:rPr kumimoji="1" lang="ja-JP" altLang="en-US" sz="2800" dirty="0">
                <a:solidFill>
                  <a:srgbClr val="000000"/>
                </a:solidFill>
                <a:latin typeface="HG丸ｺﾞｼｯｸM-PRO"/>
                <a:ea typeface="HG丸ｺﾞｼｯｸM-PRO"/>
                <a:cs typeface="HG丸ｺﾞｼｯｸM-PRO"/>
              </a:rPr>
              <a:t>例）</a:t>
            </a:r>
            <a:endParaRPr kumimoji="1" lang="en-US" altLang="ja-JP" sz="2800" dirty="0">
              <a:solidFill>
                <a:srgbClr val="000000"/>
              </a:solidFill>
              <a:latin typeface="HG丸ｺﾞｼｯｸM-PRO"/>
              <a:ea typeface="HG丸ｺﾞｼｯｸM-PRO"/>
              <a:cs typeface="HG丸ｺﾞｼｯｸM-PRO"/>
            </a:endParaRPr>
          </a:p>
          <a:p>
            <a:pPr marL="45720" indent="0">
              <a:buNone/>
            </a:pPr>
            <a:r>
              <a:rPr kumimoji="1" lang="ja-JP" altLang="en-US" sz="2800" dirty="0">
                <a:solidFill>
                  <a:srgbClr val="000000"/>
                </a:solidFill>
                <a:latin typeface="HG丸ｺﾞｼｯｸM-PRO"/>
                <a:ea typeface="HG丸ｺﾞｼｯｸM-PRO"/>
                <a:cs typeface="HG丸ｺﾞｼｯｸM-PRO"/>
              </a:rPr>
              <a:t>嫌なことが忘れられる　</a:t>
            </a:r>
            <a:endParaRPr kumimoji="1" lang="en-US" altLang="ja-JP" sz="2800" dirty="0">
              <a:solidFill>
                <a:srgbClr val="000000"/>
              </a:solidFill>
              <a:latin typeface="HG丸ｺﾞｼｯｸM-PRO"/>
              <a:ea typeface="HG丸ｺﾞｼｯｸM-PRO"/>
              <a:cs typeface="HG丸ｺﾞｼｯｸM-PRO"/>
            </a:endParaRPr>
          </a:p>
          <a:p>
            <a:pPr marL="45720" indent="0">
              <a:buNone/>
            </a:pPr>
            <a:r>
              <a:rPr kumimoji="1" lang="ja-JP" altLang="en-US" sz="2800" dirty="0">
                <a:solidFill>
                  <a:srgbClr val="000000"/>
                </a:solidFill>
                <a:latin typeface="HG丸ｺﾞｼｯｸM-PRO"/>
                <a:ea typeface="HG丸ｺﾞｼｯｸM-PRO"/>
                <a:cs typeface="HG丸ｺﾞｼｯｸM-PRO"/>
              </a:rPr>
              <a:t>食事が美味しくなる</a:t>
            </a:r>
            <a:endParaRPr kumimoji="1" lang="en-US" altLang="ja-JP" sz="2800" dirty="0">
              <a:solidFill>
                <a:srgbClr val="000000"/>
              </a:solidFill>
              <a:latin typeface="HG丸ｺﾞｼｯｸM-PRO"/>
              <a:ea typeface="HG丸ｺﾞｼｯｸM-PRO"/>
              <a:cs typeface="HG丸ｺﾞｼｯｸM-PRO"/>
            </a:endParaRPr>
          </a:p>
          <a:p>
            <a:pPr marL="45720" indent="0">
              <a:buNone/>
            </a:pPr>
            <a:r>
              <a:rPr kumimoji="1" lang="ja-JP" altLang="en-US" sz="2800" dirty="0">
                <a:solidFill>
                  <a:srgbClr val="000000"/>
                </a:solidFill>
                <a:latin typeface="HG丸ｺﾞｼｯｸM-PRO"/>
                <a:ea typeface="HG丸ｺﾞｼｯｸM-PRO"/>
                <a:cs typeface="HG丸ｺﾞｼｯｸM-PRO"/>
              </a:rPr>
              <a:t>眠れる</a:t>
            </a:r>
          </a:p>
        </p:txBody>
      </p:sp>
      <p:sp>
        <p:nvSpPr>
          <p:cNvPr id="4" name="コンテンツ プレースホルダー 3"/>
          <p:cNvSpPr>
            <a:spLocks noGrp="1"/>
          </p:cNvSpPr>
          <p:nvPr>
            <p:ph sz="half" idx="2"/>
          </p:nvPr>
        </p:nvSpPr>
        <p:spPr>
          <a:xfrm>
            <a:off x="7264399" y="1600200"/>
            <a:ext cx="4572000" cy="3225800"/>
          </a:xfrm>
          <a:solidFill>
            <a:schemeClr val="bg1"/>
          </a:solidFill>
        </p:spPr>
        <p:txBody>
          <a:bodyPr>
            <a:normAutofit/>
          </a:bodyPr>
          <a:lstStyle/>
          <a:p>
            <a:pPr marL="45720" indent="0" algn="ctr">
              <a:buNone/>
            </a:pPr>
            <a:r>
              <a:rPr kumimoji="1" lang="en-US" altLang="ja-JP" sz="3200" dirty="0">
                <a:solidFill>
                  <a:srgbClr val="000000"/>
                </a:solidFill>
                <a:latin typeface="HG丸ｺﾞｼｯｸM-PRO"/>
                <a:ea typeface="HG丸ｺﾞｼｯｸM-PRO"/>
                <a:cs typeface="HG丸ｺﾞｼｯｸM-PRO"/>
              </a:rPr>
              <a:t>《</a:t>
            </a:r>
            <a:r>
              <a:rPr kumimoji="1" lang="ja-JP" altLang="en-US" sz="3200" dirty="0">
                <a:solidFill>
                  <a:srgbClr val="000000"/>
                </a:solidFill>
                <a:latin typeface="HG丸ｺﾞｼｯｸM-PRO"/>
                <a:ea typeface="HG丸ｺﾞｼｯｸM-PRO"/>
                <a:cs typeface="HG丸ｺﾞｼｯｸM-PRO"/>
              </a:rPr>
              <a:t>害＝悪い面</a:t>
            </a:r>
            <a:r>
              <a:rPr kumimoji="1" lang="en-US" altLang="ja-JP" sz="3200" dirty="0">
                <a:solidFill>
                  <a:srgbClr val="000000"/>
                </a:solidFill>
                <a:latin typeface="HG丸ｺﾞｼｯｸM-PRO"/>
                <a:ea typeface="HG丸ｺﾞｼｯｸM-PRO"/>
                <a:cs typeface="HG丸ｺﾞｼｯｸM-PRO"/>
              </a:rPr>
              <a:t>》</a:t>
            </a:r>
          </a:p>
          <a:p>
            <a:pPr marL="45720" indent="0">
              <a:buNone/>
            </a:pPr>
            <a:r>
              <a:rPr kumimoji="1" lang="ja-JP" altLang="en-US" sz="2800" dirty="0">
                <a:solidFill>
                  <a:srgbClr val="000000"/>
                </a:solidFill>
                <a:latin typeface="HG丸ｺﾞｼｯｸM-PRO"/>
                <a:ea typeface="HG丸ｺﾞｼｯｸM-PRO"/>
                <a:cs typeface="HG丸ｺﾞｼｯｸM-PRO"/>
              </a:rPr>
              <a:t>例）</a:t>
            </a:r>
            <a:endParaRPr kumimoji="1" lang="en-US" altLang="ja-JP" sz="2800" dirty="0">
              <a:solidFill>
                <a:srgbClr val="000000"/>
              </a:solidFill>
              <a:latin typeface="HG丸ｺﾞｼｯｸM-PRO"/>
              <a:ea typeface="HG丸ｺﾞｼｯｸM-PRO"/>
              <a:cs typeface="HG丸ｺﾞｼｯｸM-PRO"/>
            </a:endParaRPr>
          </a:p>
          <a:p>
            <a:pPr marL="45720" indent="0">
              <a:buNone/>
            </a:pPr>
            <a:r>
              <a:rPr kumimoji="1" lang="ja-JP" altLang="en-US" sz="2800" dirty="0">
                <a:solidFill>
                  <a:srgbClr val="000000"/>
                </a:solidFill>
                <a:latin typeface="HG丸ｺﾞｼｯｸM-PRO"/>
                <a:ea typeface="HG丸ｺﾞｼｯｸM-PRO"/>
                <a:cs typeface="HG丸ｺﾞｼｯｸM-PRO"/>
              </a:rPr>
              <a:t>お金がかかる</a:t>
            </a:r>
            <a:endParaRPr kumimoji="1" lang="en-US" altLang="ja-JP" sz="2800" dirty="0">
              <a:solidFill>
                <a:srgbClr val="000000"/>
              </a:solidFill>
              <a:latin typeface="HG丸ｺﾞｼｯｸM-PRO"/>
              <a:ea typeface="HG丸ｺﾞｼｯｸM-PRO"/>
              <a:cs typeface="HG丸ｺﾞｼｯｸM-PRO"/>
            </a:endParaRPr>
          </a:p>
          <a:p>
            <a:pPr marL="45720" indent="0">
              <a:buNone/>
            </a:pPr>
            <a:r>
              <a:rPr kumimoji="1" lang="ja-JP" altLang="en-US" sz="2800" dirty="0">
                <a:solidFill>
                  <a:srgbClr val="000000"/>
                </a:solidFill>
                <a:latin typeface="HG丸ｺﾞｼｯｸM-PRO"/>
                <a:ea typeface="HG丸ｺﾞｼｯｸM-PRO"/>
                <a:cs typeface="HG丸ｺﾞｼｯｸM-PRO"/>
              </a:rPr>
              <a:t>体重が増える</a:t>
            </a:r>
            <a:endParaRPr kumimoji="1" lang="en-US" altLang="ja-JP" sz="2800" dirty="0">
              <a:solidFill>
                <a:srgbClr val="000000"/>
              </a:solidFill>
              <a:latin typeface="HG丸ｺﾞｼｯｸM-PRO"/>
              <a:ea typeface="HG丸ｺﾞｼｯｸM-PRO"/>
              <a:cs typeface="HG丸ｺﾞｼｯｸM-PRO"/>
            </a:endParaRPr>
          </a:p>
          <a:p>
            <a:pPr marL="45720" indent="0">
              <a:buNone/>
            </a:pPr>
            <a:r>
              <a:rPr kumimoji="1" lang="ja-JP" altLang="en-US" sz="2800" dirty="0">
                <a:solidFill>
                  <a:srgbClr val="000000"/>
                </a:solidFill>
                <a:latin typeface="HG丸ｺﾞｼｯｸM-PRO"/>
                <a:ea typeface="HG丸ｺﾞｼｯｸM-PRO"/>
                <a:cs typeface="HG丸ｺﾞｼｯｸM-PRO"/>
              </a:rPr>
              <a:t>眠りが浅くなる</a:t>
            </a:r>
          </a:p>
        </p:txBody>
      </p:sp>
      <p:sp>
        <p:nvSpPr>
          <p:cNvPr id="5" name="角丸四角形 4"/>
          <p:cNvSpPr/>
          <p:nvPr/>
        </p:nvSpPr>
        <p:spPr>
          <a:xfrm>
            <a:off x="2692399" y="5571067"/>
            <a:ext cx="7145867" cy="1016000"/>
          </a:xfrm>
          <a:prstGeom prst="round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a:solidFill>
                  <a:schemeClr val="tx2"/>
                </a:solidFill>
                <a:latin typeface="HG丸ｺﾞｼｯｸM-PRO"/>
                <a:ea typeface="HG丸ｺﾞｼｯｸM-PRO"/>
                <a:cs typeface="HG丸ｺﾞｼｯｸM-PRO"/>
              </a:rPr>
              <a:t>パートナーにとっての良い面・悪い面は？</a:t>
            </a:r>
          </a:p>
        </p:txBody>
      </p:sp>
      <p:sp>
        <p:nvSpPr>
          <p:cNvPr id="6" name="正方形/長方形 5">
            <a:extLst>
              <a:ext uri="{FF2B5EF4-FFF2-40B4-BE49-F238E27FC236}">
                <a16:creationId xmlns:a16="http://schemas.microsoft.com/office/drawing/2014/main" id="{08B5F845-0C83-481D-8601-DF85FFE25BD7}"/>
              </a:ext>
            </a:extLst>
          </p:cNvPr>
          <p:cNvSpPr/>
          <p:nvPr/>
        </p:nvSpPr>
        <p:spPr>
          <a:xfrm>
            <a:off x="118534" y="118534"/>
            <a:ext cx="1337734" cy="77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p.28</a:t>
            </a:r>
          </a:p>
        </p:txBody>
      </p:sp>
    </p:spTree>
    <p:extLst>
      <p:ext uri="{BB962C8B-B14F-4D97-AF65-F5344CB8AC3E}">
        <p14:creationId xmlns:p14="http://schemas.microsoft.com/office/powerpoint/2010/main" val="769156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00601" y="1600200"/>
            <a:ext cx="6780214" cy="2486025"/>
          </a:xfrm>
        </p:spPr>
        <p:txBody>
          <a:bodyPr rtlCol="0">
            <a:noAutofit/>
          </a:bodyPr>
          <a:lstStyle/>
          <a:p>
            <a:r>
              <a:rPr lang="ja-JP" altLang="en-US" sz="5400" dirty="0">
                <a:solidFill>
                  <a:srgbClr val="000000"/>
                </a:solidFill>
                <a:latin typeface="HG丸ｺﾞｼｯｸM-PRO"/>
                <a:ea typeface="HG丸ｺﾞｼｯｸM-PRO"/>
                <a:cs typeface="HG丸ｺﾞｼｯｸM-PRO"/>
              </a:rPr>
              <a:t>具体的で できそうな目標を立てよう</a:t>
            </a:r>
            <a:endParaRPr lang="ja-JP" altLang="en-US" sz="4800" dirty="0">
              <a:solidFill>
                <a:srgbClr val="000000"/>
              </a:solidFill>
              <a:latin typeface="HG丸ｺﾞｼｯｸM-PRO"/>
              <a:ea typeface="HG丸ｺﾞｼｯｸM-PRO"/>
              <a:cs typeface="HG丸ｺﾞｼｯｸM-PRO"/>
              <a:sym typeface="ＭＳ Ｐゴシック" panose="020B0600070205080204" pitchFamily="50" charset="-128"/>
            </a:endParaRPr>
          </a:p>
        </p:txBody>
      </p:sp>
      <p:sp>
        <p:nvSpPr>
          <p:cNvPr id="3" name="正方形/長方形 2"/>
          <p:cNvSpPr/>
          <p:nvPr/>
        </p:nvSpPr>
        <p:spPr>
          <a:xfrm>
            <a:off x="118534" y="118534"/>
            <a:ext cx="1337734" cy="77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p.29</a:t>
            </a:r>
          </a:p>
        </p:txBody>
      </p:sp>
    </p:spTree>
    <p:extLst>
      <p:ext uri="{BB962C8B-B14F-4D97-AF65-F5344CB8AC3E}">
        <p14:creationId xmlns:p14="http://schemas.microsoft.com/office/powerpoint/2010/main" val="2641695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400" dirty="0">
                <a:solidFill>
                  <a:srgbClr val="000000"/>
                </a:solidFill>
                <a:latin typeface="HG丸ｺﾞｼｯｸM-PRO"/>
                <a:ea typeface="HG丸ｺﾞｼｯｸM-PRO"/>
                <a:cs typeface="HG丸ｺﾞｼｯｸM-PRO"/>
              </a:rPr>
              <a:t>自分自身の目標</a:t>
            </a:r>
            <a:r>
              <a:rPr lang="ja-JP" altLang="en-US" sz="3200" dirty="0">
                <a:solidFill>
                  <a:srgbClr val="000000"/>
                </a:solidFill>
                <a:latin typeface="HG丸ｺﾞｼｯｸM-PRO"/>
                <a:ea typeface="HG丸ｺﾞｼｯｸM-PRO"/>
                <a:cs typeface="HG丸ｺﾞｼｯｸM-PRO"/>
              </a:rPr>
              <a:t>（飲酒・生活習慣</a:t>
            </a:r>
            <a:r>
              <a:rPr lang="en-US" altLang="ja-JP" sz="3200" dirty="0" err="1">
                <a:solidFill>
                  <a:srgbClr val="000000"/>
                </a:solidFill>
                <a:latin typeface="HG丸ｺﾞｼｯｸM-PRO"/>
                <a:ea typeface="HG丸ｺﾞｼｯｸM-PRO"/>
                <a:cs typeface="HG丸ｺﾞｼｯｸM-PRO"/>
              </a:rPr>
              <a:t>etc</a:t>
            </a:r>
            <a:r>
              <a:rPr lang="ja-JP" altLang="en-US" sz="3200" dirty="0">
                <a:solidFill>
                  <a:srgbClr val="000000"/>
                </a:solidFill>
                <a:latin typeface="HG丸ｺﾞｼｯｸM-PRO"/>
                <a:ea typeface="HG丸ｺﾞｼｯｸM-PRO"/>
                <a:cs typeface="HG丸ｺﾞｼｯｸM-PRO"/>
              </a:rPr>
              <a:t>）</a:t>
            </a:r>
            <a:endParaRPr kumimoji="1" lang="ja-JP" altLang="en-US" sz="3200" dirty="0">
              <a:solidFill>
                <a:srgbClr val="000000"/>
              </a:solidFill>
            </a:endParaRPr>
          </a:p>
        </p:txBody>
      </p:sp>
      <p:sp>
        <p:nvSpPr>
          <p:cNvPr id="3" name="コンテンツ プレースホルダー 2"/>
          <p:cNvSpPr>
            <a:spLocks noGrp="1"/>
          </p:cNvSpPr>
          <p:nvPr>
            <p:ph idx="1"/>
          </p:nvPr>
        </p:nvSpPr>
        <p:spPr>
          <a:xfrm>
            <a:off x="2208213" y="1828800"/>
            <a:ext cx="9372600" cy="4114800"/>
          </a:xfrm>
        </p:spPr>
        <p:txBody>
          <a:bodyPr>
            <a:normAutofit/>
          </a:bodyPr>
          <a:lstStyle/>
          <a:p>
            <a:pPr marL="45720" indent="0">
              <a:buNone/>
            </a:pPr>
            <a:r>
              <a:rPr kumimoji="1" lang="ja-JP" altLang="en-US" sz="4400" dirty="0">
                <a:solidFill>
                  <a:srgbClr val="000000"/>
                </a:solidFill>
                <a:latin typeface="HG丸ｺﾞｼｯｸM-PRO"/>
                <a:ea typeface="HG丸ｺﾞｼｯｸM-PRO"/>
                <a:cs typeface="HG丸ｺﾞｼｯｸM-PRO"/>
              </a:rPr>
              <a:t>目標を立てるためのアドバイス</a:t>
            </a:r>
            <a:endParaRPr kumimoji="1" lang="en-US" altLang="ja-JP" sz="4400" dirty="0">
              <a:solidFill>
                <a:srgbClr val="000000"/>
              </a:solidFill>
              <a:latin typeface="HG丸ｺﾞｼｯｸM-PRO"/>
              <a:ea typeface="HG丸ｺﾞｼｯｸM-PRO"/>
              <a:cs typeface="HG丸ｺﾞｼｯｸM-PRO"/>
            </a:endParaRPr>
          </a:p>
          <a:p>
            <a:pPr>
              <a:buFont typeface="Wingdings" charset="2"/>
              <a:buChar char="²"/>
            </a:pPr>
            <a:r>
              <a:rPr kumimoji="1" lang="ja-JP" altLang="en-US" sz="4400" dirty="0">
                <a:solidFill>
                  <a:srgbClr val="000000"/>
                </a:solidFill>
                <a:latin typeface="HG丸ｺﾞｼｯｸM-PRO"/>
                <a:ea typeface="HG丸ｺﾞｼｯｸM-PRO"/>
                <a:cs typeface="HG丸ｺﾞｼｯｸM-PRO"/>
              </a:rPr>
              <a:t>できそうな目標にする</a:t>
            </a:r>
            <a:endParaRPr kumimoji="1" lang="en-US" altLang="ja-JP" sz="4400" dirty="0">
              <a:solidFill>
                <a:srgbClr val="000000"/>
              </a:solidFill>
              <a:latin typeface="HG丸ｺﾞｼｯｸM-PRO"/>
              <a:ea typeface="HG丸ｺﾞｼｯｸM-PRO"/>
              <a:cs typeface="HG丸ｺﾞｼｯｸM-PRO"/>
            </a:endParaRPr>
          </a:p>
          <a:p>
            <a:pPr>
              <a:buFont typeface="Wingdings" charset="2"/>
              <a:buChar char="²"/>
            </a:pPr>
            <a:r>
              <a:rPr kumimoji="1" lang="ja-JP" altLang="en-US" sz="4400" dirty="0">
                <a:solidFill>
                  <a:srgbClr val="000000"/>
                </a:solidFill>
                <a:latin typeface="HG丸ｺﾞｼｯｸM-PRO"/>
                <a:ea typeface="HG丸ｺﾞｼｯｸM-PRO"/>
                <a:cs typeface="HG丸ｺﾞｼｯｸM-PRO"/>
              </a:rPr>
              <a:t>なるべく具体的に</a:t>
            </a:r>
          </a:p>
        </p:txBody>
      </p:sp>
    </p:spTree>
    <p:extLst>
      <p:ext uri="{BB962C8B-B14F-4D97-AF65-F5344CB8AC3E}">
        <p14:creationId xmlns:p14="http://schemas.microsoft.com/office/powerpoint/2010/main" val="3223666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タイトル 1"/>
          <p:cNvSpPr>
            <a:spLocks noGrp="1"/>
          </p:cNvSpPr>
          <p:nvPr>
            <p:ph type="title"/>
          </p:nvPr>
        </p:nvSpPr>
        <p:spPr/>
        <p:txBody>
          <a:bodyPr>
            <a:normAutofit/>
          </a:bodyPr>
          <a:lstStyle/>
          <a:p>
            <a:r>
              <a:rPr lang="ja-JP" altLang="en-US" sz="4400" dirty="0">
                <a:solidFill>
                  <a:srgbClr val="000000"/>
                </a:solidFill>
                <a:latin typeface="HG丸ｺﾞｼｯｸM-PRO"/>
                <a:ea typeface="HG丸ｺﾞｼｯｸM-PRO"/>
                <a:cs typeface="HG丸ｺﾞｼｯｸM-PRO"/>
              </a:rPr>
              <a:t>（</a:t>
            </a:r>
            <a:r>
              <a:rPr lang="en-US" altLang="ja-JP" sz="4400" dirty="0">
                <a:solidFill>
                  <a:srgbClr val="000000"/>
                </a:solidFill>
                <a:latin typeface="HG丸ｺﾞｼｯｸM-PRO"/>
                <a:ea typeface="HG丸ｺﾞｼｯｸM-PRO"/>
                <a:cs typeface="HG丸ｺﾞｼｯｸM-PRO"/>
              </a:rPr>
              <a:t>1</a:t>
            </a:r>
            <a:r>
              <a:rPr lang="ja-JP" altLang="en-US" sz="4400" dirty="0">
                <a:solidFill>
                  <a:srgbClr val="000000"/>
                </a:solidFill>
                <a:latin typeface="HG丸ｺﾞｼｯｸM-PRO"/>
                <a:ea typeface="HG丸ｺﾞｼｯｸM-PRO"/>
                <a:cs typeface="HG丸ｺﾞｼｯｸM-PRO"/>
              </a:rPr>
              <a:t>）自分自身の目標</a:t>
            </a:r>
            <a:endParaRPr lang="en-US" altLang="ja-JP" sz="3600" dirty="0">
              <a:solidFill>
                <a:srgbClr val="000000"/>
              </a:solidFill>
              <a:latin typeface="HG丸ｺﾞｼｯｸM-PRO"/>
              <a:ea typeface="HG丸ｺﾞｼｯｸM-PRO"/>
              <a:cs typeface="HG丸ｺﾞｼｯｸM-PRO"/>
            </a:endParaRPr>
          </a:p>
        </p:txBody>
      </p:sp>
      <p:sp>
        <p:nvSpPr>
          <p:cNvPr id="26626" name="コンテンツ プレースホルダー 2"/>
          <p:cNvSpPr>
            <a:spLocks noGrp="1"/>
          </p:cNvSpPr>
          <p:nvPr>
            <p:ph idx="1"/>
          </p:nvPr>
        </p:nvSpPr>
        <p:spPr/>
        <p:txBody>
          <a:bodyPr/>
          <a:lstStyle/>
          <a:p>
            <a:endParaRPr lang="en-US" altLang="ja-JP" dirty="0">
              <a:latin typeface="メイリオ" charset="0"/>
              <a:ea typeface="メイリオ" charset="0"/>
              <a:cs typeface="メイリオ" charset="0"/>
            </a:endParaRPr>
          </a:p>
          <a:p>
            <a:endParaRPr lang="en-US" altLang="ja-JP" dirty="0">
              <a:latin typeface="メイリオ" charset="0"/>
              <a:ea typeface="メイリオ" charset="0"/>
              <a:cs typeface="メイリオ" charset="0"/>
            </a:endParaRPr>
          </a:p>
          <a:p>
            <a:endParaRPr lang="en-US" altLang="ja-JP" dirty="0">
              <a:latin typeface="メイリオ" charset="0"/>
              <a:ea typeface="メイリオ" charset="0"/>
              <a:cs typeface="メイリオ" charset="0"/>
            </a:endParaRPr>
          </a:p>
          <a:p>
            <a:endParaRPr lang="en-US" altLang="ja-JP" dirty="0">
              <a:latin typeface="メイリオ" charset="0"/>
              <a:ea typeface="メイリオ" charset="0"/>
              <a:cs typeface="メイリオ" charset="0"/>
            </a:endParaRPr>
          </a:p>
          <a:p>
            <a:endParaRPr lang="ja-JP" altLang="en-US" dirty="0">
              <a:latin typeface="メイリオ" charset="0"/>
              <a:ea typeface="メイリオ" charset="0"/>
              <a:cs typeface="メイリオ" charset="0"/>
            </a:endParaRPr>
          </a:p>
        </p:txBody>
      </p:sp>
      <p:sp>
        <p:nvSpPr>
          <p:cNvPr id="2" name="正方形/長方形 1"/>
          <p:cNvSpPr/>
          <p:nvPr/>
        </p:nvSpPr>
        <p:spPr>
          <a:xfrm>
            <a:off x="2174813" y="1600345"/>
            <a:ext cx="4471415" cy="1913456"/>
          </a:xfrm>
          <a:prstGeom prst="rect">
            <a:avLst/>
          </a:prstGeom>
          <a:solidFill>
            <a:srgbClr val="D3E17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sz="3200" dirty="0">
              <a:latin typeface="ヒラギノ丸ゴ Pro W4"/>
              <a:ea typeface="ヒラギノ丸ゴ Pro W4"/>
              <a:cs typeface="ヒラギノ丸ゴ Pro W4"/>
            </a:endParaRPr>
          </a:p>
          <a:p>
            <a:pPr algn="ctr"/>
            <a:endParaRPr kumimoji="1" lang="en-US" altLang="ja-JP" sz="3200" dirty="0">
              <a:latin typeface="ヒラギノ丸ゴ Pro W4"/>
              <a:ea typeface="ヒラギノ丸ゴ Pro W4"/>
              <a:cs typeface="ヒラギノ丸ゴ Pro W4"/>
            </a:endParaRPr>
          </a:p>
        </p:txBody>
      </p:sp>
      <p:sp>
        <p:nvSpPr>
          <p:cNvPr id="8" name="正方形/長方形 7"/>
          <p:cNvSpPr/>
          <p:nvPr/>
        </p:nvSpPr>
        <p:spPr>
          <a:xfrm>
            <a:off x="6850824" y="1596189"/>
            <a:ext cx="4471415" cy="1952402"/>
          </a:xfrm>
          <a:prstGeom prst="rect">
            <a:avLst/>
          </a:prstGeom>
          <a:solidFill>
            <a:srgbClr val="D3E17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sz="3200" dirty="0">
              <a:latin typeface="ヒラギノ丸ゴ Pro W4"/>
              <a:ea typeface="ヒラギノ丸ゴ Pro W4"/>
              <a:cs typeface="ヒラギノ丸ゴ Pro W4"/>
            </a:endParaRPr>
          </a:p>
          <a:p>
            <a:pPr algn="ctr"/>
            <a:endParaRPr kumimoji="1" lang="en-US" altLang="ja-JP" sz="3200" dirty="0">
              <a:latin typeface="ヒラギノ丸ゴ Pro W4"/>
              <a:ea typeface="ヒラギノ丸ゴ Pro W4"/>
              <a:cs typeface="ヒラギノ丸ゴ Pro W4"/>
            </a:endParaRPr>
          </a:p>
        </p:txBody>
      </p:sp>
      <p:sp>
        <p:nvSpPr>
          <p:cNvPr id="9" name="正方形/長方形 8"/>
          <p:cNvSpPr/>
          <p:nvPr/>
        </p:nvSpPr>
        <p:spPr>
          <a:xfrm>
            <a:off x="2188025" y="3753177"/>
            <a:ext cx="4471415" cy="1913456"/>
          </a:xfrm>
          <a:prstGeom prst="rect">
            <a:avLst/>
          </a:prstGeom>
          <a:solidFill>
            <a:srgbClr val="D3E17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sz="3200" dirty="0">
              <a:latin typeface="ヒラギノ丸ゴ Pro W4"/>
              <a:ea typeface="ヒラギノ丸ゴ Pro W4"/>
              <a:cs typeface="ヒラギノ丸ゴ Pro W4"/>
            </a:endParaRPr>
          </a:p>
          <a:p>
            <a:pPr algn="ctr"/>
            <a:endParaRPr kumimoji="1" lang="en-US" altLang="ja-JP" sz="3200" dirty="0">
              <a:latin typeface="ヒラギノ丸ゴ Pro W4"/>
              <a:ea typeface="ヒラギノ丸ゴ Pro W4"/>
              <a:cs typeface="ヒラギノ丸ゴ Pro W4"/>
            </a:endParaRPr>
          </a:p>
        </p:txBody>
      </p:sp>
      <p:pic>
        <p:nvPicPr>
          <p:cNvPr id="6" name="図 5"/>
          <p:cNvPicPr>
            <a:picLocks noChangeAspect="1"/>
          </p:cNvPicPr>
          <p:nvPr/>
        </p:nvPicPr>
        <p:blipFill>
          <a:blip r:embed="rId3"/>
          <a:stretch>
            <a:fillRect/>
          </a:stretch>
        </p:blipFill>
        <p:spPr>
          <a:xfrm>
            <a:off x="2434495" y="1722111"/>
            <a:ext cx="1326684" cy="1757938"/>
          </a:xfrm>
          <a:prstGeom prst="rect">
            <a:avLst/>
          </a:prstGeom>
        </p:spPr>
      </p:pic>
      <p:pic>
        <p:nvPicPr>
          <p:cNvPr id="10" name="図 9"/>
          <p:cNvPicPr>
            <a:picLocks noChangeAspect="1"/>
          </p:cNvPicPr>
          <p:nvPr/>
        </p:nvPicPr>
        <p:blipFill>
          <a:blip r:embed="rId4"/>
          <a:stretch>
            <a:fillRect/>
          </a:stretch>
        </p:blipFill>
        <p:spPr>
          <a:xfrm>
            <a:off x="3944037" y="1809086"/>
            <a:ext cx="1246111" cy="1569903"/>
          </a:xfrm>
          <a:prstGeom prst="rect">
            <a:avLst/>
          </a:prstGeom>
        </p:spPr>
      </p:pic>
      <p:pic>
        <p:nvPicPr>
          <p:cNvPr id="11" name="図 10"/>
          <p:cNvPicPr>
            <a:picLocks noChangeAspect="1"/>
          </p:cNvPicPr>
          <p:nvPr/>
        </p:nvPicPr>
        <p:blipFill>
          <a:blip r:embed="rId5"/>
          <a:stretch>
            <a:fillRect/>
          </a:stretch>
        </p:blipFill>
        <p:spPr>
          <a:xfrm>
            <a:off x="4591165" y="2800603"/>
            <a:ext cx="672126" cy="672126"/>
          </a:xfrm>
          <a:prstGeom prst="rect">
            <a:avLst/>
          </a:prstGeom>
        </p:spPr>
      </p:pic>
      <p:pic>
        <p:nvPicPr>
          <p:cNvPr id="15" name="図 14"/>
          <p:cNvPicPr>
            <a:picLocks noChangeAspect="1"/>
          </p:cNvPicPr>
          <p:nvPr/>
        </p:nvPicPr>
        <p:blipFill>
          <a:blip r:embed="rId5"/>
          <a:stretch>
            <a:fillRect/>
          </a:stretch>
        </p:blipFill>
        <p:spPr>
          <a:xfrm>
            <a:off x="5369911" y="2796448"/>
            <a:ext cx="672126" cy="672126"/>
          </a:xfrm>
          <a:prstGeom prst="rect">
            <a:avLst/>
          </a:prstGeom>
        </p:spPr>
      </p:pic>
      <p:pic>
        <p:nvPicPr>
          <p:cNvPr id="16" name="図 15"/>
          <p:cNvPicPr>
            <a:picLocks noChangeAspect="1"/>
          </p:cNvPicPr>
          <p:nvPr/>
        </p:nvPicPr>
        <p:blipFill>
          <a:blip r:embed="rId3"/>
          <a:stretch>
            <a:fillRect/>
          </a:stretch>
        </p:blipFill>
        <p:spPr>
          <a:xfrm>
            <a:off x="7319288" y="1735351"/>
            <a:ext cx="1326684" cy="1757938"/>
          </a:xfrm>
          <a:prstGeom prst="rect">
            <a:avLst/>
          </a:prstGeom>
        </p:spPr>
      </p:pic>
      <p:pic>
        <p:nvPicPr>
          <p:cNvPr id="17" name="図 16"/>
          <p:cNvPicPr>
            <a:picLocks noChangeAspect="1"/>
          </p:cNvPicPr>
          <p:nvPr/>
        </p:nvPicPr>
        <p:blipFill>
          <a:blip r:embed="rId4"/>
          <a:stretch>
            <a:fillRect/>
          </a:stretch>
        </p:blipFill>
        <p:spPr>
          <a:xfrm>
            <a:off x="9089807" y="1787535"/>
            <a:ext cx="1246111" cy="1569903"/>
          </a:xfrm>
          <a:prstGeom prst="rect">
            <a:avLst/>
          </a:prstGeom>
        </p:spPr>
      </p:pic>
      <p:pic>
        <p:nvPicPr>
          <p:cNvPr id="18" name="図 17"/>
          <p:cNvPicPr>
            <a:picLocks noChangeAspect="1"/>
          </p:cNvPicPr>
          <p:nvPr/>
        </p:nvPicPr>
        <p:blipFill>
          <a:blip r:embed="rId5"/>
          <a:stretch>
            <a:fillRect/>
          </a:stretch>
        </p:blipFill>
        <p:spPr>
          <a:xfrm>
            <a:off x="9719537" y="2726868"/>
            <a:ext cx="672126" cy="672126"/>
          </a:xfrm>
          <a:prstGeom prst="rect">
            <a:avLst/>
          </a:prstGeom>
        </p:spPr>
      </p:pic>
      <p:sp>
        <p:nvSpPr>
          <p:cNvPr id="13" name="右矢印 12"/>
          <p:cNvSpPr/>
          <p:nvPr/>
        </p:nvSpPr>
        <p:spPr>
          <a:xfrm>
            <a:off x="6420047" y="2296147"/>
            <a:ext cx="765534" cy="608827"/>
          </a:xfrm>
          <a:prstGeom prst="rightArrow">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6846637" y="3749020"/>
            <a:ext cx="4471415" cy="1913456"/>
          </a:xfrm>
          <a:prstGeom prst="rect">
            <a:avLst/>
          </a:prstGeom>
          <a:solidFill>
            <a:srgbClr val="D3E17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sz="3200" dirty="0">
              <a:latin typeface="ヒラギノ丸ゴ Pro W4"/>
              <a:ea typeface="ヒラギノ丸ゴ Pro W4"/>
              <a:cs typeface="ヒラギノ丸ゴ Pro W4"/>
            </a:endParaRPr>
          </a:p>
          <a:p>
            <a:pPr algn="ctr"/>
            <a:endParaRPr kumimoji="1" lang="en-US" altLang="ja-JP" sz="3200" dirty="0">
              <a:latin typeface="ヒラギノ丸ゴ Pro W4"/>
              <a:ea typeface="ヒラギノ丸ゴ Pro W4"/>
              <a:cs typeface="ヒラギノ丸ゴ Pro W4"/>
            </a:endParaRPr>
          </a:p>
        </p:txBody>
      </p:sp>
      <p:sp>
        <p:nvSpPr>
          <p:cNvPr id="21" name="右矢印 20"/>
          <p:cNvSpPr/>
          <p:nvPr/>
        </p:nvSpPr>
        <p:spPr>
          <a:xfrm>
            <a:off x="6415861" y="4414188"/>
            <a:ext cx="765534" cy="608827"/>
          </a:xfrm>
          <a:prstGeom prst="rightArrow">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6"/>
          <a:stretch>
            <a:fillRect/>
          </a:stretch>
        </p:blipFill>
        <p:spPr>
          <a:xfrm>
            <a:off x="2338105" y="3972919"/>
            <a:ext cx="1976724" cy="1625855"/>
          </a:xfrm>
          <a:prstGeom prst="rect">
            <a:avLst/>
          </a:prstGeom>
        </p:spPr>
      </p:pic>
      <p:pic>
        <p:nvPicPr>
          <p:cNvPr id="23" name="図 22"/>
          <p:cNvPicPr>
            <a:picLocks noChangeAspect="1"/>
          </p:cNvPicPr>
          <p:nvPr/>
        </p:nvPicPr>
        <p:blipFill>
          <a:blip r:embed="rId6"/>
          <a:stretch>
            <a:fillRect/>
          </a:stretch>
        </p:blipFill>
        <p:spPr>
          <a:xfrm>
            <a:off x="7188101" y="3933975"/>
            <a:ext cx="1976724" cy="1625855"/>
          </a:xfrm>
          <a:prstGeom prst="rect">
            <a:avLst/>
          </a:prstGeom>
        </p:spPr>
      </p:pic>
      <p:sp>
        <p:nvSpPr>
          <p:cNvPr id="19" name="正方形/長方形 18"/>
          <p:cNvSpPr/>
          <p:nvPr/>
        </p:nvSpPr>
        <p:spPr>
          <a:xfrm>
            <a:off x="8868616" y="3773305"/>
            <a:ext cx="2373967" cy="646331"/>
          </a:xfrm>
          <a:prstGeom prst="rect">
            <a:avLst/>
          </a:prstGeom>
          <a:noFill/>
        </p:spPr>
        <p:txBody>
          <a:bodyPr wrap="none" lIns="91440" tIns="45720" rIns="91440" bIns="45720">
            <a:spAutoFit/>
          </a:bodyPr>
          <a:lstStyle/>
          <a:p>
            <a:pPr algn="ctr"/>
            <a:r>
              <a:rPr lang="en-US" altLang="ja-JP" sz="3600" b="1" cap="none" spc="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HG丸ｺﾞｼｯｸM-PRO"/>
                <a:ea typeface="HG丸ｺﾞｼｯｸM-PRO"/>
                <a:cs typeface="HG丸ｺﾞｼｯｸM-PRO"/>
              </a:rPr>
              <a:t>9</a:t>
            </a:r>
            <a:r>
              <a:rPr lang="ja-JP" altLang="en-US" sz="3600" b="1" cap="none" spc="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HG丸ｺﾞｼｯｸM-PRO"/>
                <a:ea typeface="HG丸ｺﾞｼｯｸM-PRO"/>
                <a:cs typeface="HG丸ｺﾞｼｯｸM-PRO"/>
              </a:rPr>
              <a:t>ドリンク</a:t>
            </a:r>
          </a:p>
        </p:txBody>
      </p:sp>
      <p:sp>
        <p:nvSpPr>
          <p:cNvPr id="27" name="正方形/長方形 26"/>
          <p:cNvSpPr/>
          <p:nvPr/>
        </p:nvSpPr>
        <p:spPr>
          <a:xfrm>
            <a:off x="3976231" y="3837412"/>
            <a:ext cx="2716609" cy="646331"/>
          </a:xfrm>
          <a:prstGeom prst="rect">
            <a:avLst/>
          </a:prstGeom>
          <a:noFill/>
        </p:spPr>
        <p:txBody>
          <a:bodyPr wrap="none" lIns="91440" tIns="45720" rIns="91440" bIns="45720">
            <a:spAutoFit/>
          </a:bodyPr>
          <a:lstStyle/>
          <a:p>
            <a:pPr algn="ctr"/>
            <a:r>
              <a:rPr lang="en-US" altLang="ja-JP" sz="36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HG丸ｺﾞｼｯｸM-PRO"/>
                <a:ea typeface="HG丸ｺﾞｼｯｸM-PRO"/>
                <a:cs typeface="HG丸ｺﾞｼｯｸM-PRO"/>
              </a:rPr>
              <a:t>15</a:t>
            </a:r>
            <a:r>
              <a:rPr lang="ja-JP" altLang="en-US" sz="3600" b="1" cap="none" spc="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HG丸ｺﾞｼｯｸM-PRO"/>
                <a:ea typeface="HG丸ｺﾞｼｯｸM-PRO"/>
                <a:cs typeface="HG丸ｺﾞｼｯｸM-PRO"/>
              </a:rPr>
              <a:t>ドリンク</a:t>
            </a:r>
          </a:p>
        </p:txBody>
      </p:sp>
      <p:sp>
        <p:nvSpPr>
          <p:cNvPr id="22" name="角丸四角形 21"/>
          <p:cNvSpPr/>
          <p:nvPr/>
        </p:nvSpPr>
        <p:spPr>
          <a:xfrm>
            <a:off x="2065868" y="5825066"/>
            <a:ext cx="7975599" cy="880534"/>
          </a:xfrm>
          <a:prstGeom prst="round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a:solidFill>
                  <a:schemeClr val="tx2"/>
                </a:solidFill>
                <a:latin typeface="HG丸ｺﾞｼｯｸM-PRO"/>
                <a:ea typeface="HG丸ｺﾞｼｯｸM-PRO"/>
                <a:cs typeface="HG丸ｺﾞｼｯｸM-PRO"/>
              </a:rPr>
              <a:t>テキストにあなたの目標を書いてみてください</a:t>
            </a:r>
          </a:p>
        </p:txBody>
      </p:sp>
      <p:sp>
        <p:nvSpPr>
          <p:cNvPr id="24" name="角丸四角形 23"/>
          <p:cNvSpPr/>
          <p:nvPr/>
        </p:nvSpPr>
        <p:spPr>
          <a:xfrm>
            <a:off x="220133" y="1540932"/>
            <a:ext cx="1811867" cy="1117601"/>
          </a:xfrm>
          <a:prstGeom prst="roundRect">
            <a:avLst/>
          </a:prstGeom>
          <a:solidFill>
            <a:srgbClr val="D3E17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a:solidFill>
                  <a:schemeClr val="tx2"/>
                </a:solidFill>
                <a:latin typeface="HG丸ｺﾞｼｯｸM-PRO"/>
                <a:ea typeface="HG丸ｺﾞｼｯｸM-PRO"/>
                <a:cs typeface="HG丸ｺﾞｼｯｸM-PRO"/>
              </a:rPr>
              <a:t>飲酒</a:t>
            </a:r>
          </a:p>
        </p:txBody>
      </p:sp>
    </p:spTree>
    <p:extLst>
      <p:ext uri="{BB962C8B-B14F-4D97-AF65-F5344CB8AC3E}">
        <p14:creationId xmlns:p14="http://schemas.microsoft.com/office/powerpoint/2010/main" val="3221943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タイトル 1"/>
          <p:cNvSpPr>
            <a:spLocks noGrp="1"/>
          </p:cNvSpPr>
          <p:nvPr>
            <p:ph type="title"/>
          </p:nvPr>
        </p:nvSpPr>
        <p:spPr/>
        <p:txBody>
          <a:bodyPr>
            <a:normAutofit/>
          </a:bodyPr>
          <a:lstStyle/>
          <a:p>
            <a:r>
              <a:rPr lang="ja-JP" altLang="en-US" sz="4400" dirty="0">
                <a:solidFill>
                  <a:srgbClr val="000000"/>
                </a:solidFill>
                <a:latin typeface="HG丸ｺﾞｼｯｸM-PRO"/>
                <a:ea typeface="HG丸ｺﾞｼｯｸM-PRO"/>
                <a:cs typeface="HG丸ｺﾞｼｯｸM-PRO"/>
              </a:rPr>
              <a:t>（</a:t>
            </a:r>
            <a:r>
              <a:rPr lang="en-US" altLang="ja-JP" sz="4400" dirty="0">
                <a:solidFill>
                  <a:srgbClr val="000000"/>
                </a:solidFill>
                <a:latin typeface="HG丸ｺﾞｼｯｸM-PRO"/>
                <a:ea typeface="HG丸ｺﾞｼｯｸM-PRO"/>
                <a:cs typeface="HG丸ｺﾞｼｯｸM-PRO"/>
              </a:rPr>
              <a:t>1</a:t>
            </a:r>
            <a:r>
              <a:rPr lang="ja-JP" altLang="en-US" sz="4400" dirty="0">
                <a:solidFill>
                  <a:srgbClr val="000000"/>
                </a:solidFill>
                <a:latin typeface="HG丸ｺﾞｼｯｸM-PRO"/>
                <a:ea typeface="HG丸ｺﾞｼｯｸM-PRO"/>
                <a:cs typeface="HG丸ｺﾞｼｯｸM-PRO"/>
              </a:rPr>
              <a:t>）自分自身の目標</a:t>
            </a:r>
            <a:endParaRPr lang="en-US" altLang="ja-JP" sz="3600" dirty="0">
              <a:solidFill>
                <a:srgbClr val="000000"/>
              </a:solidFill>
              <a:latin typeface="HG丸ｺﾞｼｯｸM-PRO"/>
              <a:ea typeface="HG丸ｺﾞｼｯｸM-PRO"/>
              <a:cs typeface="HG丸ｺﾞｼｯｸM-PRO"/>
            </a:endParaRPr>
          </a:p>
        </p:txBody>
      </p:sp>
      <p:sp>
        <p:nvSpPr>
          <p:cNvPr id="26626" name="コンテンツ プレースホルダー 2"/>
          <p:cNvSpPr>
            <a:spLocks noGrp="1"/>
          </p:cNvSpPr>
          <p:nvPr>
            <p:ph idx="1"/>
          </p:nvPr>
        </p:nvSpPr>
        <p:spPr/>
        <p:txBody>
          <a:bodyPr/>
          <a:lstStyle/>
          <a:p>
            <a:endParaRPr lang="en-US" altLang="ja-JP" dirty="0">
              <a:latin typeface="メイリオ" charset="0"/>
              <a:ea typeface="メイリオ" charset="0"/>
              <a:cs typeface="メイリオ" charset="0"/>
            </a:endParaRPr>
          </a:p>
          <a:p>
            <a:endParaRPr lang="en-US" altLang="ja-JP" dirty="0">
              <a:latin typeface="メイリオ" charset="0"/>
              <a:ea typeface="メイリオ" charset="0"/>
              <a:cs typeface="メイリオ" charset="0"/>
            </a:endParaRPr>
          </a:p>
          <a:p>
            <a:endParaRPr lang="en-US" altLang="ja-JP" dirty="0">
              <a:latin typeface="メイリオ" charset="0"/>
              <a:ea typeface="メイリオ" charset="0"/>
              <a:cs typeface="メイリオ" charset="0"/>
            </a:endParaRPr>
          </a:p>
          <a:p>
            <a:endParaRPr lang="en-US" altLang="ja-JP" dirty="0">
              <a:latin typeface="メイリオ" charset="0"/>
              <a:ea typeface="メイリオ" charset="0"/>
              <a:cs typeface="メイリオ" charset="0"/>
            </a:endParaRPr>
          </a:p>
          <a:p>
            <a:endParaRPr lang="ja-JP" altLang="en-US" dirty="0">
              <a:latin typeface="メイリオ" charset="0"/>
              <a:ea typeface="メイリオ" charset="0"/>
              <a:cs typeface="メイリオ" charset="0"/>
            </a:endParaRPr>
          </a:p>
        </p:txBody>
      </p:sp>
      <p:sp>
        <p:nvSpPr>
          <p:cNvPr id="2" name="正方形/長方形 1"/>
          <p:cNvSpPr/>
          <p:nvPr/>
        </p:nvSpPr>
        <p:spPr>
          <a:xfrm>
            <a:off x="2174813" y="1600345"/>
            <a:ext cx="4471415" cy="1913456"/>
          </a:xfrm>
          <a:prstGeom prst="rect">
            <a:avLst/>
          </a:prstGeom>
          <a:solidFill>
            <a:srgbClr val="D3E17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sz="3200" dirty="0">
              <a:latin typeface="ヒラギノ丸ゴ Pro W4"/>
              <a:ea typeface="ヒラギノ丸ゴ Pro W4"/>
              <a:cs typeface="ヒラギノ丸ゴ Pro W4"/>
            </a:endParaRPr>
          </a:p>
          <a:p>
            <a:pPr algn="ctr"/>
            <a:endParaRPr kumimoji="1" lang="en-US" altLang="ja-JP" sz="3200" dirty="0">
              <a:latin typeface="ヒラギノ丸ゴ Pro W4"/>
              <a:ea typeface="ヒラギノ丸ゴ Pro W4"/>
              <a:cs typeface="ヒラギノ丸ゴ Pro W4"/>
            </a:endParaRPr>
          </a:p>
        </p:txBody>
      </p:sp>
      <p:sp>
        <p:nvSpPr>
          <p:cNvPr id="8" name="正方形/長方形 7"/>
          <p:cNvSpPr/>
          <p:nvPr/>
        </p:nvSpPr>
        <p:spPr>
          <a:xfrm>
            <a:off x="6850824" y="1596189"/>
            <a:ext cx="4471415" cy="1952402"/>
          </a:xfrm>
          <a:prstGeom prst="rect">
            <a:avLst/>
          </a:prstGeom>
          <a:solidFill>
            <a:srgbClr val="D3E17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sz="3200" dirty="0">
              <a:latin typeface="ヒラギノ丸ゴ Pro W4"/>
              <a:ea typeface="ヒラギノ丸ゴ Pro W4"/>
              <a:cs typeface="ヒラギノ丸ゴ Pro W4"/>
            </a:endParaRPr>
          </a:p>
          <a:p>
            <a:pPr algn="ctr"/>
            <a:endParaRPr kumimoji="1" lang="en-US" altLang="ja-JP" sz="3200" dirty="0">
              <a:latin typeface="ヒラギノ丸ゴ Pro W4"/>
              <a:ea typeface="ヒラギノ丸ゴ Pro W4"/>
              <a:cs typeface="ヒラギノ丸ゴ Pro W4"/>
            </a:endParaRPr>
          </a:p>
        </p:txBody>
      </p:sp>
      <p:sp>
        <p:nvSpPr>
          <p:cNvPr id="9" name="正方形/長方形 8"/>
          <p:cNvSpPr/>
          <p:nvPr/>
        </p:nvSpPr>
        <p:spPr>
          <a:xfrm>
            <a:off x="2188025" y="3753177"/>
            <a:ext cx="4471415" cy="1913456"/>
          </a:xfrm>
          <a:prstGeom prst="rect">
            <a:avLst/>
          </a:prstGeom>
          <a:solidFill>
            <a:srgbClr val="D3E17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sz="3200" dirty="0">
              <a:latin typeface="ヒラギノ丸ゴ Pro W4"/>
              <a:ea typeface="ヒラギノ丸ゴ Pro W4"/>
              <a:cs typeface="ヒラギノ丸ゴ Pro W4"/>
            </a:endParaRPr>
          </a:p>
          <a:p>
            <a:pPr algn="ctr"/>
            <a:endParaRPr kumimoji="1" lang="en-US" altLang="ja-JP" sz="3200" dirty="0">
              <a:latin typeface="ヒラギノ丸ゴ Pro W4"/>
              <a:ea typeface="ヒラギノ丸ゴ Pro W4"/>
              <a:cs typeface="ヒラギノ丸ゴ Pro W4"/>
            </a:endParaRPr>
          </a:p>
        </p:txBody>
      </p:sp>
      <p:sp>
        <p:nvSpPr>
          <p:cNvPr id="13" name="右矢印 12"/>
          <p:cNvSpPr/>
          <p:nvPr/>
        </p:nvSpPr>
        <p:spPr>
          <a:xfrm>
            <a:off x="6420047" y="2296147"/>
            <a:ext cx="765534" cy="608827"/>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6846637" y="3749020"/>
            <a:ext cx="4471415" cy="1913456"/>
          </a:xfrm>
          <a:prstGeom prst="rect">
            <a:avLst/>
          </a:prstGeom>
          <a:solidFill>
            <a:srgbClr val="D3E17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sz="3200" dirty="0">
              <a:latin typeface="ヒラギノ丸ゴ Pro W4"/>
              <a:ea typeface="ヒラギノ丸ゴ Pro W4"/>
              <a:cs typeface="ヒラギノ丸ゴ Pro W4"/>
            </a:endParaRPr>
          </a:p>
          <a:p>
            <a:pPr algn="ctr"/>
            <a:endParaRPr kumimoji="1" lang="en-US" altLang="ja-JP" sz="3200" dirty="0">
              <a:latin typeface="ヒラギノ丸ゴ Pro W4"/>
              <a:ea typeface="ヒラギノ丸ゴ Pro W4"/>
              <a:cs typeface="ヒラギノ丸ゴ Pro W4"/>
            </a:endParaRPr>
          </a:p>
        </p:txBody>
      </p:sp>
      <p:sp>
        <p:nvSpPr>
          <p:cNvPr id="21" name="右矢印 20"/>
          <p:cNvSpPr/>
          <p:nvPr/>
        </p:nvSpPr>
        <p:spPr>
          <a:xfrm>
            <a:off x="6415861" y="4414188"/>
            <a:ext cx="765534" cy="608827"/>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2065868" y="5825066"/>
            <a:ext cx="7975599" cy="880534"/>
          </a:xfrm>
          <a:prstGeom prst="roundRect">
            <a:avLst/>
          </a:prstGeom>
          <a:solidFill>
            <a:srgbClr val="D3E17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a:solidFill>
                  <a:schemeClr val="tx2"/>
                </a:solidFill>
                <a:latin typeface="HG丸ｺﾞｼｯｸM-PRO"/>
                <a:ea typeface="HG丸ｺﾞｼｯｸM-PRO"/>
                <a:cs typeface="HG丸ｺﾞｼｯｸM-PRO"/>
              </a:rPr>
              <a:t>テキストにあなたの目標を書いてみてください</a:t>
            </a:r>
          </a:p>
        </p:txBody>
      </p:sp>
      <p:sp>
        <p:nvSpPr>
          <p:cNvPr id="24" name="角丸四角形 23"/>
          <p:cNvSpPr/>
          <p:nvPr/>
        </p:nvSpPr>
        <p:spPr>
          <a:xfrm>
            <a:off x="220133" y="1540932"/>
            <a:ext cx="1811867" cy="1117601"/>
          </a:xfrm>
          <a:prstGeom prst="roundRect">
            <a:avLst/>
          </a:prstGeom>
          <a:solidFill>
            <a:srgbClr val="D3E17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a:solidFill>
                  <a:schemeClr val="tx2"/>
                </a:solidFill>
                <a:latin typeface="HG丸ｺﾞｼｯｸM-PRO"/>
                <a:ea typeface="HG丸ｺﾞｼｯｸM-PRO"/>
                <a:cs typeface="HG丸ｺﾞｼｯｸM-PRO"/>
              </a:rPr>
              <a:t>生活習慣</a:t>
            </a:r>
          </a:p>
        </p:txBody>
      </p:sp>
      <p:sp>
        <p:nvSpPr>
          <p:cNvPr id="25" name="正方形/長方形 24"/>
          <p:cNvSpPr/>
          <p:nvPr/>
        </p:nvSpPr>
        <p:spPr>
          <a:xfrm>
            <a:off x="3957245" y="4911504"/>
            <a:ext cx="2501006" cy="646331"/>
          </a:xfrm>
          <a:prstGeom prst="rect">
            <a:avLst/>
          </a:prstGeom>
          <a:noFill/>
        </p:spPr>
        <p:txBody>
          <a:bodyPr wrap="none" lIns="91440" tIns="45720" rIns="91440" bIns="45720">
            <a:spAutoFit/>
          </a:bodyPr>
          <a:lstStyle/>
          <a:p>
            <a:pPr algn="ctr"/>
            <a:r>
              <a:rPr lang="ja-JP" altLang="en-US" sz="3600" b="1" cap="none" spc="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HG丸ｺﾞｼｯｸM-PRO"/>
                <a:ea typeface="HG丸ｺﾞｼｯｸM-PRO"/>
                <a:cs typeface="HG丸ｺﾞｼｯｸM-PRO"/>
              </a:rPr>
              <a:t>運動しない</a:t>
            </a:r>
          </a:p>
        </p:txBody>
      </p:sp>
      <p:sp>
        <p:nvSpPr>
          <p:cNvPr id="28" name="正方形/長方形 27"/>
          <p:cNvSpPr/>
          <p:nvPr/>
        </p:nvSpPr>
        <p:spPr>
          <a:xfrm>
            <a:off x="2225127" y="2756737"/>
            <a:ext cx="4339650" cy="646331"/>
          </a:xfrm>
          <a:prstGeom prst="rect">
            <a:avLst/>
          </a:prstGeom>
          <a:noFill/>
        </p:spPr>
        <p:txBody>
          <a:bodyPr wrap="none" lIns="91440" tIns="45720" rIns="91440" bIns="45720">
            <a:spAutoFit/>
          </a:bodyPr>
          <a:lstStyle/>
          <a:p>
            <a:pPr algn="ctr"/>
            <a:r>
              <a:rPr lang="ja-JP" altLang="en-US" sz="3600" b="1" cap="none" spc="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HG丸ｺﾞｼｯｸM-PRO"/>
                <a:ea typeface="HG丸ｺﾞｼｯｸM-PRO"/>
                <a:cs typeface="HG丸ｺﾞｼｯｸM-PRO"/>
              </a:rPr>
              <a:t>おやつとカフェオレ</a:t>
            </a:r>
          </a:p>
        </p:txBody>
      </p:sp>
      <p:sp>
        <p:nvSpPr>
          <p:cNvPr id="29" name="正方形/長方形 28"/>
          <p:cNvSpPr/>
          <p:nvPr/>
        </p:nvSpPr>
        <p:spPr>
          <a:xfrm>
            <a:off x="7022368" y="2756737"/>
            <a:ext cx="4160113" cy="646331"/>
          </a:xfrm>
          <a:prstGeom prst="rect">
            <a:avLst/>
          </a:prstGeom>
          <a:noFill/>
        </p:spPr>
        <p:txBody>
          <a:bodyPr wrap="none" lIns="91440" tIns="45720" rIns="91440" bIns="45720">
            <a:spAutoFit/>
          </a:bodyPr>
          <a:lstStyle/>
          <a:p>
            <a:pPr algn="ctr"/>
            <a:r>
              <a:rPr lang="ja-JP" altLang="en-US" sz="3600" b="1" cap="none" spc="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HG丸ｺﾞｼｯｸM-PRO"/>
                <a:ea typeface="HG丸ｺﾞｼｯｸM-PRO"/>
                <a:cs typeface="HG丸ｺﾞｼｯｸM-PRO"/>
              </a:rPr>
              <a:t>間食をなくす</a:t>
            </a:r>
            <a:r>
              <a:rPr lang="en-US" altLang="ja-JP" sz="3600" b="1" cap="none" spc="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HG丸ｺﾞｼｯｸM-PRO"/>
                <a:ea typeface="HG丸ｺﾞｼｯｸM-PRO"/>
                <a:cs typeface="HG丸ｺﾞｼｯｸM-PRO"/>
              </a:rPr>
              <a:t>/</a:t>
            </a:r>
            <a:r>
              <a:rPr lang="ja-JP" altLang="en-US" sz="3600" b="1" cap="none" spc="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HG丸ｺﾞｼｯｸM-PRO"/>
                <a:ea typeface="HG丸ｺﾞｼｯｸM-PRO"/>
                <a:cs typeface="HG丸ｺﾞｼｯｸM-PRO"/>
              </a:rPr>
              <a:t>緑茶</a:t>
            </a:r>
          </a:p>
        </p:txBody>
      </p:sp>
      <p:pic>
        <p:nvPicPr>
          <p:cNvPr id="23" name="図 22" descr="https://2.bp.blogspot.com/-CCR7Ahf2agQ/WerLTDphtJI/AAAAAAABHuI/y13KqABKBrINh8GB40t6OnUdvCaKboc9wCLcBGAs/s800/sweets_purin_cup.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8884" y="1696588"/>
            <a:ext cx="1139857" cy="1241736"/>
          </a:xfrm>
          <a:prstGeom prst="rect">
            <a:avLst/>
          </a:prstGeom>
          <a:noFill/>
          <a:ln>
            <a:noFill/>
          </a:ln>
        </p:spPr>
      </p:pic>
      <p:pic>
        <p:nvPicPr>
          <p:cNvPr id="11" name="図 10"/>
          <p:cNvPicPr>
            <a:picLocks noChangeAspect="1"/>
          </p:cNvPicPr>
          <p:nvPr/>
        </p:nvPicPr>
        <p:blipFill>
          <a:blip r:embed="rId4"/>
          <a:stretch>
            <a:fillRect/>
          </a:stretch>
        </p:blipFill>
        <p:spPr>
          <a:xfrm>
            <a:off x="4795735" y="1697287"/>
            <a:ext cx="1016129" cy="1161025"/>
          </a:xfrm>
          <a:prstGeom prst="rect">
            <a:avLst/>
          </a:prstGeom>
        </p:spPr>
      </p:pic>
      <p:pic>
        <p:nvPicPr>
          <p:cNvPr id="12" name="図 11"/>
          <p:cNvPicPr>
            <a:picLocks noChangeAspect="1"/>
          </p:cNvPicPr>
          <p:nvPr/>
        </p:nvPicPr>
        <p:blipFill>
          <a:blip r:embed="rId5"/>
          <a:stretch>
            <a:fillRect/>
          </a:stretch>
        </p:blipFill>
        <p:spPr>
          <a:xfrm flipH="1">
            <a:off x="8356557" y="1741693"/>
            <a:ext cx="1059051" cy="1163281"/>
          </a:xfrm>
          <a:prstGeom prst="rect">
            <a:avLst/>
          </a:prstGeom>
        </p:spPr>
      </p:pic>
      <p:pic>
        <p:nvPicPr>
          <p:cNvPr id="14" name="図 13"/>
          <p:cNvPicPr>
            <a:picLocks noChangeAspect="1"/>
          </p:cNvPicPr>
          <p:nvPr/>
        </p:nvPicPr>
        <p:blipFill>
          <a:blip r:embed="rId6"/>
          <a:stretch>
            <a:fillRect/>
          </a:stretch>
        </p:blipFill>
        <p:spPr>
          <a:xfrm>
            <a:off x="2401800" y="3974391"/>
            <a:ext cx="1585304" cy="1506673"/>
          </a:xfrm>
          <a:prstGeom prst="rect">
            <a:avLst/>
          </a:prstGeom>
        </p:spPr>
      </p:pic>
      <p:pic>
        <p:nvPicPr>
          <p:cNvPr id="16" name="図 15"/>
          <p:cNvPicPr>
            <a:picLocks noChangeAspect="1"/>
          </p:cNvPicPr>
          <p:nvPr/>
        </p:nvPicPr>
        <p:blipFill>
          <a:blip r:embed="rId7"/>
          <a:stretch>
            <a:fillRect/>
          </a:stretch>
        </p:blipFill>
        <p:spPr>
          <a:xfrm>
            <a:off x="8016429" y="3741124"/>
            <a:ext cx="1233294" cy="1783962"/>
          </a:xfrm>
          <a:prstGeom prst="rect">
            <a:avLst/>
          </a:prstGeom>
        </p:spPr>
      </p:pic>
      <p:pic>
        <p:nvPicPr>
          <p:cNvPr id="17" name="図 16"/>
          <p:cNvPicPr>
            <a:picLocks noChangeAspect="1"/>
          </p:cNvPicPr>
          <p:nvPr/>
        </p:nvPicPr>
        <p:blipFill>
          <a:blip r:embed="rId8"/>
          <a:stretch>
            <a:fillRect/>
          </a:stretch>
        </p:blipFill>
        <p:spPr>
          <a:xfrm>
            <a:off x="8625528" y="3694281"/>
            <a:ext cx="1224009" cy="1830805"/>
          </a:xfrm>
          <a:prstGeom prst="rect">
            <a:avLst/>
          </a:prstGeom>
        </p:spPr>
      </p:pic>
      <p:sp>
        <p:nvSpPr>
          <p:cNvPr id="26" name="正方形/長方形 25"/>
          <p:cNvSpPr/>
          <p:nvPr/>
        </p:nvSpPr>
        <p:spPr>
          <a:xfrm>
            <a:off x="7094197" y="4945370"/>
            <a:ext cx="3982581" cy="646331"/>
          </a:xfrm>
          <a:prstGeom prst="rect">
            <a:avLst/>
          </a:prstGeom>
          <a:solidFill>
            <a:schemeClr val="accent5">
              <a:lumMod val="20000"/>
              <a:lumOff val="80000"/>
            </a:schemeClr>
          </a:solidFill>
        </p:spPr>
        <p:txBody>
          <a:bodyPr wrap="none" lIns="91440" tIns="45720" rIns="91440" bIns="45720">
            <a:spAutoFit/>
          </a:bodyPr>
          <a:lstStyle/>
          <a:p>
            <a:pPr algn="ctr"/>
            <a:r>
              <a:rPr lang="ja-JP" altLang="en-US" sz="3600" b="1" cap="none" spc="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HG丸ｺﾞｼｯｸM-PRO"/>
                <a:ea typeface="HG丸ｺﾞｼｯｸM-PRO"/>
                <a:cs typeface="HG丸ｺﾞｼｯｸM-PRO"/>
              </a:rPr>
              <a:t>週に</a:t>
            </a:r>
            <a:r>
              <a:rPr lang="en-US" altLang="ja-JP" sz="3600" b="1" cap="none" spc="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HG丸ｺﾞｼｯｸM-PRO"/>
                <a:ea typeface="HG丸ｺﾞｼｯｸM-PRO"/>
                <a:cs typeface="HG丸ｺﾞｼｯｸM-PRO"/>
              </a:rPr>
              <a:t>2</a:t>
            </a:r>
            <a:r>
              <a:rPr lang="ja-JP" altLang="en-US" sz="3600" b="1" cap="none" spc="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HG丸ｺﾞｼｯｸM-PRO"/>
                <a:ea typeface="HG丸ｺﾞｼｯｸM-PRO"/>
                <a:cs typeface="HG丸ｺﾞｼｯｸM-PRO"/>
              </a:rPr>
              <a:t>日</a:t>
            </a:r>
            <a:r>
              <a:rPr lang="en-US" altLang="ja-JP" sz="3600" b="1" cap="none" spc="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HG丸ｺﾞｼｯｸM-PRO"/>
                <a:ea typeface="HG丸ｺﾞｼｯｸM-PRO"/>
                <a:cs typeface="HG丸ｺﾞｼｯｸM-PRO"/>
              </a:rPr>
              <a:t>15</a:t>
            </a:r>
            <a:r>
              <a:rPr lang="ja-JP" altLang="en-US" sz="3600" b="1" cap="none" spc="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HG丸ｺﾞｼｯｸM-PRO"/>
                <a:ea typeface="HG丸ｺﾞｼｯｸM-PRO"/>
                <a:cs typeface="HG丸ｺﾞｼｯｸM-PRO"/>
              </a:rPr>
              <a:t>分歩く</a:t>
            </a:r>
          </a:p>
        </p:txBody>
      </p:sp>
      <p:sp>
        <p:nvSpPr>
          <p:cNvPr id="27" name="正方形/長方形 26"/>
          <p:cNvSpPr/>
          <p:nvPr/>
        </p:nvSpPr>
        <p:spPr>
          <a:xfrm>
            <a:off x="118534" y="118534"/>
            <a:ext cx="1337734" cy="77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p.31</a:t>
            </a:r>
          </a:p>
        </p:txBody>
      </p:sp>
    </p:spTree>
    <p:extLst>
      <p:ext uri="{BB962C8B-B14F-4D97-AF65-F5344CB8AC3E}">
        <p14:creationId xmlns:p14="http://schemas.microsoft.com/office/powerpoint/2010/main" val="611400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08213" y="-165100"/>
            <a:ext cx="9372600" cy="1200416"/>
          </a:xfrm>
        </p:spPr>
        <p:txBody>
          <a:bodyPr>
            <a:normAutofit/>
          </a:bodyPr>
          <a:lstStyle/>
          <a:p>
            <a:r>
              <a:rPr lang="ja-JP" altLang="en-US" sz="4000" dirty="0">
                <a:solidFill>
                  <a:srgbClr val="000000"/>
                </a:solidFill>
                <a:latin typeface="HG丸ｺﾞｼｯｸM-PRO"/>
                <a:ea typeface="HG丸ｺﾞｼｯｸM-PRO"/>
                <a:cs typeface="HG丸ｺﾞｼｯｸM-PRO"/>
              </a:rPr>
              <a:t>（</a:t>
            </a:r>
            <a:r>
              <a:rPr lang="en-US" altLang="ja-JP" sz="4000" dirty="0">
                <a:solidFill>
                  <a:srgbClr val="000000"/>
                </a:solidFill>
                <a:latin typeface="HG丸ｺﾞｼｯｸM-PRO"/>
                <a:ea typeface="HG丸ｺﾞｼｯｸM-PRO"/>
                <a:cs typeface="HG丸ｺﾞｼｯｸM-PRO"/>
              </a:rPr>
              <a:t>1</a:t>
            </a:r>
            <a:r>
              <a:rPr lang="ja-JP" altLang="en-US" sz="4000" dirty="0">
                <a:solidFill>
                  <a:srgbClr val="000000"/>
                </a:solidFill>
                <a:latin typeface="HG丸ｺﾞｼｯｸM-PRO"/>
                <a:ea typeface="HG丸ｺﾞｼｯｸM-PRO"/>
                <a:cs typeface="HG丸ｺﾞｼｯｸM-PRO"/>
              </a:rPr>
              <a:t>）自分自身の目標</a:t>
            </a:r>
            <a:endParaRPr kumimoji="1" lang="ja-JP" altLang="en-US" sz="4000" dirty="0">
              <a:solidFill>
                <a:srgbClr val="000000"/>
              </a:solidFill>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2208212" y="1282700"/>
            <a:ext cx="9640887" cy="4622800"/>
          </a:xfrm>
        </p:spPr>
        <p:txBody>
          <a:bodyPr>
            <a:normAutofit fontScale="62500" lnSpcReduction="20000"/>
          </a:bodyPr>
          <a:lstStyle/>
          <a:p>
            <a:r>
              <a:rPr kumimoji="1" lang="ja-JP" altLang="en-US" sz="4500" dirty="0">
                <a:solidFill>
                  <a:srgbClr val="000000"/>
                </a:solidFill>
                <a:latin typeface="HG丸ｺﾞｼｯｸM-PRO"/>
                <a:ea typeface="HG丸ｺﾞｼｯｸM-PRO"/>
                <a:cs typeface="HG丸ｺﾞｼｯｸM-PRO"/>
              </a:rPr>
              <a:t>お酒以外の楽しみ（趣味）を増やす</a:t>
            </a:r>
            <a:endParaRPr kumimoji="1" lang="en-US" altLang="ja-JP" sz="4500" dirty="0">
              <a:solidFill>
                <a:srgbClr val="000000"/>
              </a:solidFill>
              <a:latin typeface="HG丸ｺﾞｼｯｸM-PRO"/>
              <a:ea typeface="HG丸ｺﾞｼｯｸM-PRO"/>
              <a:cs typeface="HG丸ｺﾞｼｯｸM-PRO"/>
            </a:endParaRPr>
          </a:p>
          <a:p>
            <a:r>
              <a:rPr kumimoji="1" lang="ja-JP" altLang="en-US" sz="4500" dirty="0">
                <a:solidFill>
                  <a:srgbClr val="000000"/>
                </a:solidFill>
                <a:latin typeface="HG丸ｺﾞｼｯｸM-PRO"/>
                <a:ea typeface="HG丸ｺﾞｼｯｸM-PRO"/>
                <a:cs typeface="HG丸ｺﾞｼｯｸM-PRO"/>
              </a:rPr>
              <a:t>お酒は自分にとって効用より害が多いことを思い出す</a:t>
            </a:r>
            <a:endParaRPr kumimoji="1" lang="en-US" altLang="ja-JP" sz="4500" dirty="0">
              <a:solidFill>
                <a:srgbClr val="000000"/>
              </a:solidFill>
              <a:latin typeface="HG丸ｺﾞｼｯｸM-PRO"/>
              <a:ea typeface="HG丸ｺﾞｼｯｸM-PRO"/>
              <a:cs typeface="HG丸ｺﾞｼｯｸM-PRO"/>
            </a:endParaRPr>
          </a:p>
          <a:p>
            <a:r>
              <a:rPr kumimoji="1" lang="ja-JP" altLang="en-US" sz="4500" dirty="0">
                <a:solidFill>
                  <a:srgbClr val="000000"/>
                </a:solidFill>
                <a:latin typeface="HG丸ｺﾞｼｯｸM-PRO"/>
                <a:ea typeface="HG丸ｺﾞｼｯｸM-PRO"/>
                <a:cs typeface="HG丸ｺﾞｼｯｸM-PRO"/>
              </a:rPr>
              <a:t>お酒を飲んで自分の病気が悪くなることを思い浮かべる</a:t>
            </a:r>
            <a:endParaRPr kumimoji="1" lang="en-US" altLang="ja-JP" sz="4500" dirty="0">
              <a:solidFill>
                <a:srgbClr val="000000"/>
              </a:solidFill>
              <a:latin typeface="HG丸ｺﾞｼｯｸM-PRO"/>
              <a:ea typeface="HG丸ｺﾞｼｯｸM-PRO"/>
              <a:cs typeface="HG丸ｺﾞｼｯｸM-PRO"/>
            </a:endParaRPr>
          </a:p>
          <a:p>
            <a:r>
              <a:rPr kumimoji="1" lang="ja-JP" altLang="en-US" sz="4500" dirty="0">
                <a:solidFill>
                  <a:srgbClr val="000000"/>
                </a:solidFill>
                <a:latin typeface="HG丸ｺﾞｼｯｸM-PRO"/>
                <a:ea typeface="HG丸ｺﾞｼｯｸM-PRO"/>
                <a:cs typeface="HG丸ｺﾞｼｯｸM-PRO"/>
              </a:rPr>
              <a:t>お酒を減らせたら健康になることを思い浮かべる</a:t>
            </a:r>
            <a:endParaRPr kumimoji="1" lang="en-US" altLang="ja-JP" sz="4500" dirty="0">
              <a:solidFill>
                <a:srgbClr val="000000"/>
              </a:solidFill>
              <a:latin typeface="HG丸ｺﾞｼｯｸM-PRO"/>
              <a:ea typeface="HG丸ｺﾞｼｯｸM-PRO"/>
              <a:cs typeface="HG丸ｺﾞｼｯｸM-PRO"/>
            </a:endParaRPr>
          </a:p>
          <a:p>
            <a:r>
              <a:rPr kumimoji="1" lang="ja-JP" altLang="en-US" sz="4500" dirty="0">
                <a:solidFill>
                  <a:srgbClr val="000000"/>
                </a:solidFill>
                <a:latin typeface="HG丸ｺﾞｼｯｸM-PRO"/>
                <a:ea typeface="HG丸ｺﾞｼｯｸM-PRO"/>
                <a:cs typeface="HG丸ｺﾞｼｯｸM-PRO"/>
              </a:rPr>
              <a:t>まず食事を食べてお腹をいっぱいにする</a:t>
            </a:r>
            <a:endParaRPr kumimoji="1" lang="en-US" altLang="ja-JP" sz="4500" dirty="0">
              <a:solidFill>
                <a:srgbClr val="000000"/>
              </a:solidFill>
              <a:latin typeface="HG丸ｺﾞｼｯｸM-PRO"/>
              <a:ea typeface="HG丸ｺﾞｼｯｸM-PRO"/>
              <a:cs typeface="HG丸ｺﾞｼｯｸM-PRO"/>
            </a:endParaRPr>
          </a:p>
          <a:p>
            <a:r>
              <a:rPr kumimoji="1" lang="ja-JP" altLang="en-US" sz="4500" dirty="0">
                <a:solidFill>
                  <a:srgbClr val="000000"/>
                </a:solidFill>
                <a:latin typeface="HG丸ｺﾞｼｯｸM-PRO"/>
                <a:ea typeface="HG丸ｺﾞｼｯｸM-PRO"/>
                <a:cs typeface="HG丸ｺﾞｼｯｸM-PRO"/>
              </a:rPr>
              <a:t>まずお酒以外の飲み物を飲む</a:t>
            </a:r>
            <a:endParaRPr kumimoji="1" lang="en-US" altLang="ja-JP" sz="4500" dirty="0">
              <a:solidFill>
                <a:srgbClr val="000000"/>
              </a:solidFill>
              <a:latin typeface="HG丸ｺﾞｼｯｸM-PRO"/>
              <a:ea typeface="HG丸ｺﾞｼｯｸM-PRO"/>
              <a:cs typeface="HG丸ｺﾞｼｯｸM-PRO"/>
            </a:endParaRPr>
          </a:p>
          <a:p>
            <a:r>
              <a:rPr kumimoji="1" lang="ja-JP" altLang="en-US" sz="4500" dirty="0">
                <a:solidFill>
                  <a:srgbClr val="000000"/>
                </a:solidFill>
                <a:latin typeface="HG丸ｺﾞｼｯｸM-PRO"/>
                <a:ea typeface="HG丸ｺﾞｼｯｸM-PRO"/>
                <a:cs typeface="HG丸ｺﾞｼｯｸM-PRO"/>
              </a:rPr>
              <a:t>小さいコップにする</a:t>
            </a:r>
            <a:endParaRPr kumimoji="1" lang="en-US" altLang="ja-JP" sz="4500" dirty="0">
              <a:solidFill>
                <a:srgbClr val="000000"/>
              </a:solidFill>
              <a:latin typeface="HG丸ｺﾞｼｯｸM-PRO"/>
              <a:ea typeface="HG丸ｺﾞｼｯｸM-PRO"/>
              <a:cs typeface="HG丸ｺﾞｼｯｸM-PRO"/>
            </a:endParaRPr>
          </a:p>
          <a:p>
            <a:r>
              <a:rPr kumimoji="1" lang="ja-JP" altLang="en-US" sz="4500" dirty="0">
                <a:solidFill>
                  <a:srgbClr val="000000"/>
                </a:solidFill>
                <a:latin typeface="HG丸ｺﾞｼｯｸM-PRO"/>
                <a:ea typeface="HG丸ｺﾞｼｯｸM-PRO"/>
                <a:cs typeface="HG丸ｺﾞｼｯｸM-PRO"/>
              </a:rPr>
              <a:t>一口飲むたびにコップをテーブルに置く</a:t>
            </a:r>
            <a:endParaRPr kumimoji="1" lang="en-US" altLang="ja-JP" sz="4500" dirty="0">
              <a:solidFill>
                <a:srgbClr val="000000"/>
              </a:solidFill>
              <a:latin typeface="HG丸ｺﾞｼｯｸM-PRO"/>
              <a:ea typeface="HG丸ｺﾞｼｯｸM-PRO"/>
              <a:cs typeface="HG丸ｺﾞｼｯｸM-PRO"/>
            </a:endParaRPr>
          </a:p>
          <a:p>
            <a:pPr marL="45720" indent="0">
              <a:buNone/>
            </a:pPr>
            <a:endParaRPr kumimoji="1" lang="ja-JP" altLang="en-US" sz="2800" dirty="0">
              <a:latin typeface="HG丸ｺﾞｼｯｸM-PRO"/>
              <a:ea typeface="HG丸ｺﾞｼｯｸM-PRO"/>
              <a:cs typeface="HG丸ｺﾞｼｯｸM-PRO"/>
            </a:endParaRPr>
          </a:p>
        </p:txBody>
      </p:sp>
      <p:sp>
        <p:nvSpPr>
          <p:cNvPr id="4" name="角丸四角形 3"/>
          <p:cNvSpPr/>
          <p:nvPr/>
        </p:nvSpPr>
        <p:spPr>
          <a:xfrm>
            <a:off x="2400299" y="5571067"/>
            <a:ext cx="7810501" cy="1016000"/>
          </a:xfrm>
          <a:prstGeom prst="roundRect">
            <a:avLst/>
          </a:prstGeom>
          <a:solidFill>
            <a:srgbClr val="D3E17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a:solidFill>
                  <a:schemeClr val="tx2"/>
                </a:solidFill>
                <a:latin typeface="HG丸ｺﾞｼｯｸM-PRO"/>
                <a:ea typeface="HG丸ｺﾞｼｯｸM-PRO"/>
                <a:cs typeface="HG丸ｺﾞｼｯｸM-PRO"/>
              </a:rPr>
              <a:t>テキストに書いてある方法から、やってみようと思う方法にチェックを入れてください</a:t>
            </a:r>
          </a:p>
        </p:txBody>
      </p:sp>
      <p:sp>
        <p:nvSpPr>
          <p:cNvPr id="5" name="角丸四角形 4"/>
          <p:cNvSpPr/>
          <p:nvPr/>
        </p:nvSpPr>
        <p:spPr>
          <a:xfrm>
            <a:off x="220133" y="1540932"/>
            <a:ext cx="1811867" cy="1117601"/>
          </a:xfrm>
          <a:prstGeom prst="round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a:solidFill>
                  <a:schemeClr val="tx2"/>
                </a:solidFill>
                <a:latin typeface="HG丸ｺﾞｼｯｸM-PRO"/>
                <a:ea typeface="HG丸ｺﾞｼｯｸM-PRO"/>
                <a:cs typeface="HG丸ｺﾞｼｯｸM-PRO"/>
              </a:rPr>
              <a:t>飲酒</a:t>
            </a:r>
          </a:p>
        </p:txBody>
      </p:sp>
      <p:sp>
        <p:nvSpPr>
          <p:cNvPr id="6" name="正方形/長方形 5"/>
          <p:cNvSpPr/>
          <p:nvPr/>
        </p:nvSpPr>
        <p:spPr>
          <a:xfrm>
            <a:off x="118534" y="118534"/>
            <a:ext cx="1337734" cy="77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p.29</a:t>
            </a:r>
          </a:p>
        </p:txBody>
      </p:sp>
    </p:spTree>
    <p:extLst>
      <p:ext uri="{BB962C8B-B14F-4D97-AF65-F5344CB8AC3E}">
        <p14:creationId xmlns:p14="http://schemas.microsoft.com/office/powerpoint/2010/main" val="4084993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08213" y="-304800"/>
            <a:ext cx="9372600" cy="1200416"/>
          </a:xfrm>
        </p:spPr>
        <p:txBody>
          <a:bodyPr>
            <a:normAutofit/>
          </a:bodyPr>
          <a:lstStyle/>
          <a:p>
            <a:r>
              <a:rPr lang="ja-JP" altLang="en-US" sz="4000" dirty="0">
                <a:solidFill>
                  <a:srgbClr val="000000"/>
                </a:solidFill>
                <a:latin typeface="HG丸ｺﾞｼｯｸM-PRO"/>
                <a:ea typeface="HG丸ｺﾞｼｯｸM-PRO"/>
                <a:cs typeface="HG丸ｺﾞｼｯｸM-PRO"/>
              </a:rPr>
              <a:t>（</a:t>
            </a:r>
            <a:r>
              <a:rPr lang="en-US" altLang="ja-JP" sz="4000" dirty="0">
                <a:solidFill>
                  <a:srgbClr val="000000"/>
                </a:solidFill>
                <a:latin typeface="HG丸ｺﾞｼｯｸM-PRO"/>
                <a:ea typeface="HG丸ｺﾞｼｯｸM-PRO"/>
                <a:cs typeface="HG丸ｺﾞｼｯｸM-PRO"/>
              </a:rPr>
              <a:t>1</a:t>
            </a:r>
            <a:r>
              <a:rPr lang="ja-JP" altLang="en-US" sz="4000" dirty="0">
                <a:solidFill>
                  <a:srgbClr val="000000"/>
                </a:solidFill>
                <a:latin typeface="HG丸ｺﾞｼｯｸM-PRO"/>
                <a:ea typeface="HG丸ｺﾞｼｯｸM-PRO"/>
                <a:cs typeface="HG丸ｺﾞｼｯｸM-PRO"/>
              </a:rPr>
              <a:t>）自分自身の目標</a:t>
            </a:r>
            <a:endParaRPr kumimoji="1" lang="ja-JP" altLang="en-US" sz="4000" dirty="0">
              <a:solidFill>
                <a:srgbClr val="000000"/>
              </a:solidFill>
            </a:endParaRPr>
          </a:p>
        </p:txBody>
      </p:sp>
      <p:sp>
        <p:nvSpPr>
          <p:cNvPr id="3" name="コンテンツ プレースホルダー 2"/>
          <p:cNvSpPr>
            <a:spLocks noGrp="1"/>
          </p:cNvSpPr>
          <p:nvPr>
            <p:ph idx="1"/>
          </p:nvPr>
        </p:nvSpPr>
        <p:spPr>
          <a:xfrm>
            <a:off x="2208213" y="990600"/>
            <a:ext cx="9372600" cy="4114800"/>
          </a:xfrm>
        </p:spPr>
        <p:txBody>
          <a:bodyPr>
            <a:noAutofit/>
          </a:bodyPr>
          <a:lstStyle/>
          <a:p>
            <a:r>
              <a:rPr kumimoji="1" lang="ja-JP" altLang="en-US" sz="2400" dirty="0">
                <a:solidFill>
                  <a:srgbClr val="000000"/>
                </a:solidFill>
                <a:latin typeface="HG丸ｺﾞｼｯｸM-PRO"/>
                <a:ea typeface="HG丸ｺﾞｼｯｸM-PRO"/>
                <a:cs typeface="HG丸ｺﾞｼｯｸM-PRO"/>
              </a:rPr>
              <a:t>おやつの買い置きはしない</a:t>
            </a:r>
            <a:endParaRPr kumimoji="1" lang="en-US" altLang="ja-JP" sz="2400" dirty="0">
              <a:solidFill>
                <a:srgbClr val="000000"/>
              </a:solidFill>
              <a:latin typeface="HG丸ｺﾞｼｯｸM-PRO"/>
              <a:ea typeface="HG丸ｺﾞｼｯｸM-PRO"/>
              <a:cs typeface="HG丸ｺﾞｼｯｸM-PRO"/>
            </a:endParaRPr>
          </a:p>
          <a:p>
            <a:r>
              <a:rPr kumimoji="1" lang="ja-JP" altLang="en-US" sz="2400" dirty="0">
                <a:solidFill>
                  <a:srgbClr val="000000"/>
                </a:solidFill>
                <a:latin typeface="HG丸ｺﾞｼｯｸM-PRO"/>
                <a:ea typeface="HG丸ｺﾞｼｯｸM-PRO"/>
                <a:cs typeface="HG丸ｺﾞｼｯｸM-PRO"/>
              </a:rPr>
              <a:t>マイボトルを持ち歩く</a:t>
            </a:r>
            <a:endParaRPr kumimoji="1" lang="en-US" altLang="ja-JP" sz="2400" dirty="0">
              <a:solidFill>
                <a:srgbClr val="000000"/>
              </a:solidFill>
              <a:latin typeface="HG丸ｺﾞｼｯｸM-PRO"/>
              <a:ea typeface="HG丸ｺﾞｼｯｸM-PRO"/>
              <a:cs typeface="HG丸ｺﾞｼｯｸM-PRO"/>
            </a:endParaRPr>
          </a:p>
          <a:p>
            <a:r>
              <a:rPr kumimoji="1" lang="ja-JP" altLang="en-US" sz="2400" dirty="0">
                <a:solidFill>
                  <a:srgbClr val="000000"/>
                </a:solidFill>
                <a:latin typeface="HG丸ｺﾞｼｯｸM-PRO"/>
                <a:ea typeface="HG丸ｺﾞｼｯｸM-PRO"/>
                <a:cs typeface="HG丸ｺﾞｼｯｸM-PRO"/>
              </a:rPr>
              <a:t>お腹が空いた時は飴をなめる</a:t>
            </a:r>
            <a:endParaRPr kumimoji="1" lang="en-US" altLang="ja-JP" sz="2400" dirty="0">
              <a:solidFill>
                <a:srgbClr val="000000"/>
              </a:solidFill>
              <a:latin typeface="HG丸ｺﾞｼｯｸM-PRO"/>
              <a:ea typeface="HG丸ｺﾞｼｯｸM-PRO"/>
              <a:cs typeface="HG丸ｺﾞｼｯｸM-PRO"/>
            </a:endParaRPr>
          </a:p>
          <a:p>
            <a:r>
              <a:rPr kumimoji="1" lang="ja-JP" altLang="en-US" sz="2400" dirty="0">
                <a:solidFill>
                  <a:srgbClr val="000000"/>
                </a:solidFill>
                <a:latin typeface="HG丸ｺﾞｼｯｸM-PRO"/>
                <a:ea typeface="HG丸ｺﾞｼｯｸM-PRO"/>
                <a:cs typeface="HG丸ｺﾞｼｯｸM-PRO"/>
              </a:rPr>
              <a:t>お気に入りのウェアや靴を買う</a:t>
            </a:r>
            <a:endParaRPr kumimoji="1" lang="en-US" altLang="ja-JP" sz="2400" dirty="0">
              <a:solidFill>
                <a:srgbClr val="000000"/>
              </a:solidFill>
              <a:latin typeface="HG丸ｺﾞｼｯｸM-PRO"/>
              <a:ea typeface="HG丸ｺﾞｼｯｸM-PRO"/>
              <a:cs typeface="HG丸ｺﾞｼｯｸM-PRO"/>
            </a:endParaRPr>
          </a:p>
          <a:p>
            <a:r>
              <a:rPr kumimoji="1" lang="ja-JP" altLang="en-US" sz="2400" dirty="0">
                <a:solidFill>
                  <a:srgbClr val="000000"/>
                </a:solidFill>
                <a:latin typeface="HG丸ｺﾞｼｯｸM-PRO"/>
                <a:ea typeface="HG丸ｺﾞｼｯｸM-PRO"/>
                <a:cs typeface="HG丸ｺﾞｼｯｸM-PRO"/>
              </a:rPr>
              <a:t>スケジュール帳にウォーキングの予定を書いておく</a:t>
            </a:r>
            <a:endParaRPr kumimoji="1" lang="en-US" altLang="ja-JP" sz="2400" dirty="0">
              <a:solidFill>
                <a:srgbClr val="000000"/>
              </a:solidFill>
              <a:latin typeface="HG丸ｺﾞｼｯｸM-PRO"/>
              <a:ea typeface="HG丸ｺﾞｼｯｸM-PRO"/>
              <a:cs typeface="HG丸ｺﾞｼｯｸM-PRO"/>
            </a:endParaRPr>
          </a:p>
          <a:p>
            <a:r>
              <a:rPr kumimoji="1" lang="ja-JP" altLang="en-US" sz="2400" dirty="0">
                <a:solidFill>
                  <a:srgbClr val="000000"/>
                </a:solidFill>
                <a:latin typeface="HG丸ｺﾞｼｯｸM-PRO"/>
                <a:ea typeface="HG丸ｺﾞｼｯｸM-PRO"/>
                <a:cs typeface="HG丸ｺﾞｼｯｸM-PRO"/>
              </a:rPr>
              <a:t>食べたものをノートに残す</a:t>
            </a:r>
            <a:endParaRPr kumimoji="1" lang="en-US" altLang="ja-JP" sz="2400" dirty="0">
              <a:solidFill>
                <a:srgbClr val="000000"/>
              </a:solidFill>
              <a:latin typeface="HG丸ｺﾞｼｯｸM-PRO"/>
              <a:ea typeface="HG丸ｺﾞｼｯｸM-PRO"/>
              <a:cs typeface="HG丸ｺﾞｼｯｸM-PRO"/>
            </a:endParaRPr>
          </a:p>
          <a:p>
            <a:r>
              <a:rPr kumimoji="1" lang="ja-JP" altLang="en-US" sz="2400" dirty="0">
                <a:solidFill>
                  <a:srgbClr val="000000"/>
                </a:solidFill>
                <a:latin typeface="HG丸ｺﾞｼｯｸM-PRO"/>
                <a:ea typeface="HG丸ｺﾞｼｯｸM-PRO"/>
                <a:cs typeface="HG丸ｺﾞｼｯｸM-PRO"/>
              </a:rPr>
              <a:t>ご飯を食べたらすぐに歯磨きする</a:t>
            </a:r>
            <a:endParaRPr kumimoji="1" lang="en-US" altLang="ja-JP" sz="2400" dirty="0">
              <a:solidFill>
                <a:srgbClr val="000000"/>
              </a:solidFill>
              <a:latin typeface="HG丸ｺﾞｼｯｸM-PRO"/>
              <a:ea typeface="HG丸ｺﾞｼｯｸM-PRO"/>
              <a:cs typeface="HG丸ｺﾞｼｯｸM-PRO"/>
            </a:endParaRPr>
          </a:p>
          <a:p>
            <a:r>
              <a:rPr kumimoji="1" lang="ja-JP" altLang="en-US" sz="2400" dirty="0">
                <a:solidFill>
                  <a:srgbClr val="000000"/>
                </a:solidFill>
                <a:latin typeface="HG丸ｺﾞｼｯｸM-PRO"/>
                <a:ea typeface="HG丸ｺﾞｼｯｸM-PRO"/>
                <a:cs typeface="HG丸ｺﾞｼｯｸM-PRO"/>
              </a:rPr>
              <a:t>ウォーキング仲間を見つける　　　　　　　　　　　　　など</a:t>
            </a:r>
            <a:endParaRPr kumimoji="1" lang="en-US" altLang="ja-JP" sz="2400" dirty="0">
              <a:solidFill>
                <a:srgbClr val="000000"/>
              </a:solidFill>
              <a:latin typeface="HG丸ｺﾞｼｯｸM-PRO"/>
              <a:ea typeface="HG丸ｺﾞｼｯｸM-PRO"/>
              <a:cs typeface="HG丸ｺﾞｼｯｸM-PRO"/>
            </a:endParaRPr>
          </a:p>
        </p:txBody>
      </p:sp>
      <p:sp>
        <p:nvSpPr>
          <p:cNvPr id="4" name="角丸四角形 3"/>
          <p:cNvSpPr/>
          <p:nvPr/>
        </p:nvSpPr>
        <p:spPr>
          <a:xfrm>
            <a:off x="2523066" y="5594084"/>
            <a:ext cx="7145867" cy="1016000"/>
          </a:xfrm>
          <a:prstGeom prst="roundRect">
            <a:avLst/>
          </a:prstGeom>
          <a:solidFill>
            <a:srgbClr val="D3E17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a:solidFill>
                  <a:schemeClr val="tx2"/>
                </a:solidFill>
                <a:latin typeface="HG丸ｺﾞｼｯｸM-PRO"/>
                <a:ea typeface="HG丸ｺﾞｼｯｸM-PRO"/>
                <a:cs typeface="HG丸ｺﾞｼｯｸM-PRO"/>
              </a:rPr>
              <a:t>テキストに書いてある方法でやってみようと思う方法にチェックを入れてください</a:t>
            </a:r>
          </a:p>
        </p:txBody>
      </p:sp>
      <p:sp>
        <p:nvSpPr>
          <p:cNvPr id="6" name="角丸四角形 23">
            <a:extLst>
              <a:ext uri="{FF2B5EF4-FFF2-40B4-BE49-F238E27FC236}">
                <a16:creationId xmlns:a16="http://schemas.microsoft.com/office/drawing/2014/main" id="{159DAA10-B737-4BEC-ABC3-2D6CC92614B0}"/>
              </a:ext>
            </a:extLst>
          </p:cNvPr>
          <p:cNvSpPr/>
          <p:nvPr/>
        </p:nvSpPr>
        <p:spPr>
          <a:xfrm>
            <a:off x="296333" y="1642532"/>
            <a:ext cx="1811867" cy="1117601"/>
          </a:xfrm>
          <a:prstGeom prst="roundRect">
            <a:avLst/>
          </a:prstGeom>
          <a:solidFill>
            <a:srgbClr val="D3E17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a:solidFill>
                  <a:schemeClr val="tx2"/>
                </a:solidFill>
                <a:latin typeface="HG丸ｺﾞｼｯｸM-PRO"/>
                <a:ea typeface="HG丸ｺﾞｼｯｸM-PRO"/>
                <a:cs typeface="HG丸ｺﾞｼｯｸM-PRO"/>
              </a:rPr>
              <a:t>生活習慣</a:t>
            </a:r>
          </a:p>
        </p:txBody>
      </p:sp>
      <p:sp>
        <p:nvSpPr>
          <p:cNvPr id="7" name="正方形/長方形 6">
            <a:extLst>
              <a:ext uri="{FF2B5EF4-FFF2-40B4-BE49-F238E27FC236}">
                <a16:creationId xmlns:a16="http://schemas.microsoft.com/office/drawing/2014/main" id="{93EDFCFA-EAFB-4720-9AA5-6D35FD547A49}"/>
              </a:ext>
            </a:extLst>
          </p:cNvPr>
          <p:cNvSpPr/>
          <p:nvPr/>
        </p:nvSpPr>
        <p:spPr>
          <a:xfrm>
            <a:off x="118534" y="118534"/>
            <a:ext cx="1337734" cy="77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p.31</a:t>
            </a:r>
          </a:p>
        </p:txBody>
      </p:sp>
    </p:spTree>
    <p:extLst>
      <p:ext uri="{BB962C8B-B14F-4D97-AF65-F5344CB8AC3E}">
        <p14:creationId xmlns:p14="http://schemas.microsoft.com/office/powerpoint/2010/main" val="4204624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a:bodyPr>
          <a:lstStyle/>
          <a:p>
            <a:r>
              <a:rPr lang="en-US" altLang="ja-JP" sz="4400" dirty="0">
                <a:solidFill>
                  <a:srgbClr val="000000"/>
                </a:solidFill>
                <a:latin typeface="HG丸ｺﾞｼｯｸM-PRO" panose="020F0600000000000000" pitchFamily="50" charset="-128"/>
                <a:ea typeface="HG丸ｺﾞｼｯｸM-PRO" panose="020F0600000000000000" pitchFamily="50" charset="-128"/>
                <a:cs typeface="ヒラギノ丸ゴ Pro W4"/>
              </a:rPr>
              <a:t>DASH</a:t>
            </a:r>
            <a:r>
              <a:rPr lang="ja-JP" altLang="en-US" sz="4400" dirty="0">
                <a:solidFill>
                  <a:srgbClr val="000000"/>
                </a:solidFill>
                <a:latin typeface="HG丸ｺﾞｼｯｸM-PRO" panose="020F0600000000000000" pitchFamily="50" charset="-128"/>
                <a:ea typeface="HG丸ｺﾞｼｯｸM-PRO" panose="020F0600000000000000" pitchFamily="50" charset="-128"/>
                <a:cs typeface="ヒラギノ丸ゴ Pro W4"/>
              </a:rPr>
              <a:t>プログラムへようこそ！</a:t>
            </a:r>
            <a:endParaRPr lang="ja-JP" altLang="en-US" sz="4400" b="1"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p:txBody>
      </p:sp>
      <p:sp>
        <p:nvSpPr>
          <p:cNvPr id="3" name="コンテンツ プレースホルダー 2"/>
          <p:cNvSpPr>
            <a:spLocks noGrp="1"/>
          </p:cNvSpPr>
          <p:nvPr>
            <p:ph idx="1"/>
          </p:nvPr>
        </p:nvSpPr>
        <p:spPr>
          <a:xfrm>
            <a:off x="2208212" y="1600200"/>
            <a:ext cx="9770427" cy="4606290"/>
          </a:xfrm>
        </p:spPr>
        <p:txBody>
          <a:bodyPr rtlCol="0">
            <a:normAutofit fontScale="92500" lnSpcReduction="10000"/>
          </a:bodyPr>
          <a:lstStyle/>
          <a:p>
            <a:pPr marL="45720" indent="0" rtl="0">
              <a:buNone/>
            </a:pPr>
            <a:r>
              <a:rPr lang="ja-JP" altLang="en-US" sz="36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お約束</a:t>
            </a:r>
            <a:endPar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a:p>
            <a:pPr marL="45720" indent="0" rtl="0">
              <a:buNone/>
            </a:pPr>
            <a:r>
              <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①</a:t>
            </a:r>
            <a:r>
              <a:rPr lang="ja-JP" altLang="en-US" sz="36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ここの話はここだけで　　　　　　　　　　　</a:t>
            </a:r>
            <a:endPar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a:p>
            <a:pPr marL="45720" indent="0" rtl="0">
              <a:buNone/>
            </a:pPr>
            <a:r>
              <a:rPr lang="ja-JP" altLang="en-US" sz="36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　他の場所では話さないようにしましょう</a:t>
            </a:r>
            <a:endPar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a:p>
            <a:pPr marL="45720" indent="0">
              <a:buNone/>
            </a:pPr>
            <a:r>
              <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②</a:t>
            </a:r>
            <a:r>
              <a:rPr lang="ja-JP" altLang="en-US" sz="3600" dirty="0">
                <a:solidFill>
                  <a:srgbClr val="000000"/>
                </a:solidFill>
                <a:latin typeface="HG丸ｺﾞｼｯｸM-PRO" panose="020F0600000000000000" pitchFamily="50" charset="-128"/>
                <a:ea typeface="HG丸ｺﾞｼｯｸM-PRO" panose="020F0600000000000000" pitchFamily="50" charset="-128"/>
                <a:cs typeface="ヒラギノ丸ゴ Pro W4"/>
              </a:rPr>
              <a:t>無理せず出来そうなことから　　　　　　</a:t>
            </a:r>
            <a:endPar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marL="45720" indent="0">
              <a:buNone/>
            </a:pPr>
            <a:r>
              <a:rPr lang="ja-JP" altLang="en-US" sz="3600" dirty="0">
                <a:solidFill>
                  <a:srgbClr val="000000"/>
                </a:solidFill>
                <a:latin typeface="HG丸ｺﾞｼｯｸM-PRO" panose="020F0600000000000000" pitchFamily="50" charset="-128"/>
                <a:ea typeface="HG丸ｺﾞｼｯｸM-PRO" panose="020F0600000000000000" pitchFamily="50" charset="-128"/>
                <a:cs typeface="ヒラギノ丸ゴ Pro W4"/>
              </a:rPr>
              <a:t>　始めていきましょう</a:t>
            </a:r>
            <a:endPar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marL="45720" indent="0">
              <a:buNone/>
            </a:pPr>
            <a:r>
              <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③</a:t>
            </a:r>
            <a:r>
              <a:rPr lang="ja-JP" altLang="en-US" sz="36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この場を使って練習し　　　　　　　　　　　　　</a:t>
            </a:r>
            <a:endPar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a:p>
            <a:pPr marL="45720" indent="0">
              <a:buNone/>
            </a:pPr>
            <a:r>
              <a:rPr lang="ja-JP" altLang="en-US" sz="36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　ご家庭でもやってみましょう</a:t>
            </a:r>
          </a:p>
        </p:txBody>
      </p:sp>
      <p:sp>
        <p:nvSpPr>
          <p:cNvPr id="4" name="正方形/長方形 3"/>
          <p:cNvSpPr/>
          <p:nvPr/>
        </p:nvSpPr>
        <p:spPr>
          <a:xfrm>
            <a:off x="118534" y="118534"/>
            <a:ext cx="1337734" cy="77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p.5</a:t>
            </a:r>
          </a:p>
        </p:txBody>
      </p:sp>
    </p:spTree>
    <p:extLst>
      <p:ext uri="{BB962C8B-B14F-4D97-AF65-F5344CB8AC3E}">
        <p14:creationId xmlns:p14="http://schemas.microsoft.com/office/powerpoint/2010/main" val="2090925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a:bodyPr>
          <a:lstStyle/>
          <a:p>
            <a:r>
              <a:rPr lang="ja-JP" altLang="en-US" sz="5400" dirty="0">
                <a:solidFill>
                  <a:srgbClr val="000000"/>
                </a:solidFill>
                <a:latin typeface="HG丸ｺﾞｼｯｸM-PRO"/>
                <a:ea typeface="HG丸ｺﾞｼｯｸM-PRO"/>
                <a:cs typeface="HG丸ｺﾞｼｯｸM-PRO"/>
              </a:rPr>
              <a:t>家族団らんに役立つコミュニケーション（</a:t>
            </a:r>
            <a:r>
              <a:rPr lang="en-US" altLang="ja-JP" sz="5400" dirty="0">
                <a:solidFill>
                  <a:srgbClr val="000000"/>
                </a:solidFill>
                <a:latin typeface="HG丸ｺﾞｼｯｸM-PRO"/>
                <a:ea typeface="HG丸ｺﾞｼｯｸM-PRO"/>
                <a:cs typeface="HG丸ｺﾞｼｯｸM-PRO"/>
              </a:rPr>
              <a:t>2</a:t>
            </a:r>
            <a:r>
              <a:rPr lang="ja-JP" altLang="en-US" sz="5400" dirty="0">
                <a:solidFill>
                  <a:srgbClr val="000000"/>
                </a:solidFill>
                <a:latin typeface="HG丸ｺﾞｼｯｸM-PRO"/>
                <a:ea typeface="HG丸ｺﾞｼｯｸM-PRO"/>
                <a:cs typeface="HG丸ｺﾞｼｯｸM-PRO"/>
              </a:rPr>
              <a:t>）</a:t>
            </a:r>
            <a:endParaRPr lang="ja-JP" altLang="en-US" dirty="0">
              <a:solidFill>
                <a:srgbClr val="000000"/>
              </a:solidFill>
              <a:latin typeface="HG丸ｺﾞｼｯｸM-PRO"/>
              <a:ea typeface="HG丸ｺﾞｼｯｸM-PRO"/>
              <a:cs typeface="HG丸ｺﾞｼｯｸM-PRO"/>
              <a:sym typeface="ＭＳ Ｐゴシック" panose="020B0600070205080204" pitchFamily="50" charset="-128"/>
            </a:endParaRPr>
          </a:p>
        </p:txBody>
      </p:sp>
      <p:sp>
        <p:nvSpPr>
          <p:cNvPr id="3" name="正方形/長方形 2"/>
          <p:cNvSpPr/>
          <p:nvPr/>
        </p:nvSpPr>
        <p:spPr>
          <a:xfrm>
            <a:off x="118534" y="118534"/>
            <a:ext cx="1337734" cy="77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p.32</a:t>
            </a:r>
          </a:p>
        </p:txBody>
      </p:sp>
    </p:spTree>
    <p:extLst>
      <p:ext uri="{BB962C8B-B14F-4D97-AF65-F5344CB8AC3E}">
        <p14:creationId xmlns:p14="http://schemas.microsoft.com/office/powerpoint/2010/main" val="4169472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タイトル 1"/>
          <p:cNvSpPr>
            <a:spLocks noGrp="1"/>
          </p:cNvSpPr>
          <p:nvPr>
            <p:ph type="title"/>
          </p:nvPr>
        </p:nvSpPr>
        <p:spPr/>
        <p:txBody>
          <a:bodyPr>
            <a:normAutofit/>
          </a:bodyPr>
          <a:lstStyle/>
          <a:p>
            <a:pPr eaLnBrk="1" hangingPunct="1"/>
            <a:r>
              <a:rPr lang="ja-JP" altLang="en-US" sz="4400" dirty="0">
                <a:solidFill>
                  <a:srgbClr val="000000"/>
                </a:solidFill>
                <a:latin typeface="HG丸ｺﾞｼｯｸM-PRO"/>
                <a:ea typeface="HG丸ｺﾞｼｯｸM-PRO"/>
                <a:cs typeface="HG丸ｺﾞｼｯｸM-PRO"/>
              </a:rPr>
              <a:t>コミュニケーション・スキル</a:t>
            </a:r>
          </a:p>
        </p:txBody>
      </p:sp>
      <p:sp>
        <p:nvSpPr>
          <p:cNvPr id="32770" name="コンテンツ プレースホルダー 2"/>
          <p:cNvSpPr>
            <a:spLocks noGrp="1"/>
          </p:cNvSpPr>
          <p:nvPr>
            <p:ph idx="1"/>
          </p:nvPr>
        </p:nvSpPr>
        <p:spPr/>
        <p:txBody>
          <a:bodyPr>
            <a:normAutofit/>
          </a:bodyPr>
          <a:lstStyle/>
          <a:p>
            <a:pPr marL="514350" indent="-514350" eaLnBrk="1" hangingPunct="1">
              <a:buFont typeface="+mj-ea"/>
              <a:buAutoNum type="circleNumDbPlain"/>
            </a:pPr>
            <a:r>
              <a:rPr lang="ja-JP" altLang="en-US" sz="4000" dirty="0">
                <a:solidFill>
                  <a:srgbClr val="000000"/>
                </a:solidFill>
                <a:latin typeface="HG丸ｺﾞｼｯｸM-PRO"/>
                <a:ea typeface="HG丸ｺﾞｼｯｸM-PRO"/>
                <a:cs typeface="HG丸ｺﾞｼｯｸM-PRO"/>
              </a:rPr>
              <a:t>“わたし”を主語にした言い方をする</a:t>
            </a:r>
            <a:endParaRPr lang="en-US" altLang="ja-JP" sz="4000" dirty="0">
              <a:solidFill>
                <a:srgbClr val="000000"/>
              </a:solidFill>
              <a:latin typeface="HG丸ｺﾞｼｯｸM-PRO"/>
              <a:ea typeface="HG丸ｺﾞｼｯｸM-PRO"/>
              <a:cs typeface="HG丸ｺﾞｼｯｸM-PRO"/>
            </a:endParaRPr>
          </a:p>
          <a:p>
            <a:pPr marL="514350" indent="-514350" eaLnBrk="1" hangingPunct="1">
              <a:buFont typeface="+mj-ea"/>
              <a:buAutoNum type="circleNumDbPlain"/>
            </a:pPr>
            <a:r>
              <a:rPr lang="ja-JP" altLang="en-US" sz="4000" dirty="0">
                <a:solidFill>
                  <a:srgbClr val="000000"/>
                </a:solidFill>
                <a:latin typeface="HG丸ｺﾞｼｯｸM-PRO"/>
                <a:ea typeface="HG丸ｺﾞｼｯｸM-PRO"/>
                <a:cs typeface="HG丸ｺﾞｼｯｸM-PRO"/>
              </a:rPr>
              <a:t>肯定的な言い方をする</a:t>
            </a:r>
            <a:endParaRPr lang="en-US" altLang="ja-JP" sz="4000" dirty="0">
              <a:solidFill>
                <a:srgbClr val="000000"/>
              </a:solidFill>
              <a:latin typeface="HG丸ｺﾞｼｯｸM-PRO"/>
              <a:ea typeface="HG丸ｺﾞｼｯｸM-PRO"/>
              <a:cs typeface="HG丸ｺﾞｼｯｸM-PRO"/>
            </a:endParaRPr>
          </a:p>
          <a:p>
            <a:pPr marL="514350" indent="-514350" eaLnBrk="1" hangingPunct="1">
              <a:buFont typeface="+mj-ea"/>
              <a:buAutoNum type="circleNumDbPlain"/>
            </a:pPr>
            <a:r>
              <a:rPr lang="ja-JP" altLang="en-US" sz="4000" dirty="0">
                <a:solidFill>
                  <a:srgbClr val="000000"/>
                </a:solidFill>
                <a:latin typeface="HG丸ｺﾞｼｯｸM-PRO"/>
                <a:ea typeface="HG丸ｺﾞｼｯｸM-PRO"/>
                <a:cs typeface="HG丸ｺﾞｼｯｸM-PRO"/>
              </a:rPr>
              <a:t>感情を言葉にする</a:t>
            </a:r>
            <a:endParaRPr lang="en-US" altLang="ja-JP" sz="4000" dirty="0">
              <a:solidFill>
                <a:srgbClr val="000000"/>
              </a:solidFill>
              <a:latin typeface="HG丸ｺﾞｼｯｸM-PRO"/>
              <a:ea typeface="HG丸ｺﾞｼｯｸM-PRO"/>
              <a:cs typeface="HG丸ｺﾞｼｯｸM-PRO"/>
            </a:endParaRPr>
          </a:p>
        </p:txBody>
      </p:sp>
      <p:sp>
        <p:nvSpPr>
          <p:cNvPr id="4" name="正方形/長方形 3"/>
          <p:cNvSpPr/>
          <p:nvPr/>
        </p:nvSpPr>
        <p:spPr>
          <a:xfrm>
            <a:off x="118534" y="118534"/>
            <a:ext cx="1337734" cy="77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p.32</a:t>
            </a:r>
          </a:p>
        </p:txBody>
      </p:sp>
    </p:spTree>
    <p:extLst>
      <p:ext uri="{BB962C8B-B14F-4D97-AF65-F5344CB8AC3E}">
        <p14:creationId xmlns:p14="http://schemas.microsoft.com/office/powerpoint/2010/main" val="3246487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タイトル 1"/>
          <p:cNvSpPr>
            <a:spLocks noGrp="1"/>
          </p:cNvSpPr>
          <p:nvPr>
            <p:ph type="title"/>
          </p:nvPr>
        </p:nvSpPr>
        <p:spPr/>
        <p:txBody>
          <a:bodyPr>
            <a:normAutofit fontScale="90000"/>
          </a:bodyPr>
          <a:lstStyle/>
          <a:p>
            <a:pPr eaLnBrk="1" hangingPunct="1"/>
            <a:r>
              <a:rPr lang="ja-JP" altLang="en-US" sz="4400" dirty="0">
                <a:solidFill>
                  <a:srgbClr val="000000"/>
                </a:solidFill>
                <a:latin typeface="HG丸ｺﾞｼｯｸM-PRO"/>
                <a:ea typeface="HG丸ｺﾞｼｯｸM-PRO"/>
                <a:cs typeface="HG丸ｺﾞｼｯｸM-PRO"/>
              </a:rPr>
              <a:t>スキル</a:t>
            </a:r>
            <a:r>
              <a:rPr lang="en-US" altLang="ja-JP" sz="4400" dirty="0">
                <a:solidFill>
                  <a:srgbClr val="000000"/>
                </a:solidFill>
                <a:latin typeface="HG丸ｺﾞｼｯｸM-PRO"/>
                <a:ea typeface="HG丸ｺﾞｼｯｸM-PRO"/>
                <a:cs typeface="HG丸ｺﾞｼｯｸM-PRO"/>
              </a:rPr>
              <a:t>①</a:t>
            </a:r>
            <a:br>
              <a:rPr lang="en-US" altLang="ja-JP" sz="4400" dirty="0">
                <a:solidFill>
                  <a:srgbClr val="000000"/>
                </a:solidFill>
                <a:latin typeface="HG丸ｺﾞｼｯｸM-PRO"/>
                <a:ea typeface="HG丸ｺﾞｼｯｸM-PRO"/>
                <a:cs typeface="HG丸ｺﾞｼｯｸM-PRO"/>
              </a:rPr>
            </a:br>
            <a:r>
              <a:rPr lang="ja-JP" altLang="en-US" sz="4400" dirty="0">
                <a:solidFill>
                  <a:srgbClr val="000000"/>
                </a:solidFill>
                <a:latin typeface="HG丸ｺﾞｼｯｸM-PRO"/>
                <a:ea typeface="HG丸ｺﾞｼｯｸM-PRO"/>
                <a:cs typeface="HG丸ｺﾞｼｯｸM-PRO"/>
              </a:rPr>
              <a:t>“わたし”を主語にした言い方をする</a:t>
            </a:r>
          </a:p>
        </p:txBody>
      </p:sp>
      <p:sp>
        <p:nvSpPr>
          <p:cNvPr id="33794" name="コンテンツ プレースホルダー 2"/>
          <p:cNvSpPr>
            <a:spLocks noGrp="1"/>
          </p:cNvSpPr>
          <p:nvPr>
            <p:ph idx="1"/>
          </p:nvPr>
        </p:nvSpPr>
        <p:spPr>
          <a:xfrm>
            <a:off x="2208213" y="1828800"/>
            <a:ext cx="9372600" cy="4114800"/>
          </a:xfrm>
        </p:spPr>
        <p:txBody>
          <a:bodyPr>
            <a:normAutofit/>
          </a:bodyPr>
          <a:lstStyle/>
          <a:p>
            <a:pPr marL="0" indent="0">
              <a:buNone/>
            </a:pPr>
            <a:r>
              <a:rPr lang="ja-JP" altLang="en-US" sz="4000" dirty="0">
                <a:solidFill>
                  <a:srgbClr val="000000"/>
                </a:solidFill>
                <a:latin typeface="HG丸ｺﾞｼｯｸM-PRO"/>
                <a:ea typeface="HG丸ｺﾞｼｯｸM-PRO"/>
                <a:cs typeface="HG丸ｺﾞｼｯｸM-PRO"/>
              </a:rPr>
              <a:t>相手の悪いところを言うのではなく</a:t>
            </a:r>
            <a:endParaRPr lang="en-US" altLang="ja-JP" sz="4000" dirty="0">
              <a:solidFill>
                <a:srgbClr val="000000"/>
              </a:solidFill>
              <a:latin typeface="HG丸ｺﾞｼｯｸM-PRO"/>
              <a:ea typeface="HG丸ｺﾞｼｯｸM-PRO"/>
              <a:cs typeface="HG丸ｺﾞｼｯｸM-PRO"/>
            </a:endParaRPr>
          </a:p>
          <a:p>
            <a:pPr marL="0" indent="0">
              <a:buNone/>
            </a:pPr>
            <a:r>
              <a:rPr lang="ja-JP" altLang="en-US" sz="4000" dirty="0">
                <a:solidFill>
                  <a:srgbClr val="000000"/>
                </a:solidFill>
                <a:latin typeface="HG丸ｺﾞｼｯｸM-PRO"/>
                <a:ea typeface="HG丸ｺﾞｼｯｸM-PRO"/>
                <a:cs typeface="HG丸ｺﾞｼｯｸM-PRO"/>
              </a:rPr>
              <a:t>あなたがどう感じあなたが何を欲して</a:t>
            </a:r>
            <a:endParaRPr lang="en-US" altLang="ja-JP" sz="4000" dirty="0">
              <a:solidFill>
                <a:srgbClr val="000000"/>
              </a:solidFill>
              <a:latin typeface="HG丸ｺﾞｼｯｸM-PRO"/>
              <a:ea typeface="HG丸ｺﾞｼｯｸM-PRO"/>
              <a:cs typeface="HG丸ｺﾞｼｯｸM-PRO"/>
            </a:endParaRPr>
          </a:p>
          <a:p>
            <a:pPr marL="0" indent="0">
              <a:buNone/>
            </a:pPr>
            <a:r>
              <a:rPr lang="ja-JP" altLang="en-US" sz="4000" dirty="0">
                <a:solidFill>
                  <a:srgbClr val="000000"/>
                </a:solidFill>
                <a:latin typeface="HG丸ｺﾞｼｯｸM-PRO"/>
                <a:ea typeface="HG丸ｺﾞｼｯｸM-PRO"/>
                <a:cs typeface="HG丸ｺﾞｼｯｸM-PRO"/>
              </a:rPr>
              <a:t>いるのかを伝えるようにしましょう</a:t>
            </a:r>
            <a:endParaRPr lang="en-US" altLang="ja-JP" sz="4000" dirty="0">
              <a:solidFill>
                <a:srgbClr val="000000"/>
              </a:solidFill>
              <a:latin typeface="HG丸ｺﾞｼｯｸM-PRO"/>
              <a:ea typeface="HG丸ｺﾞｼｯｸM-PRO"/>
              <a:cs typeface="HG丸ｺﾞｼｯｸM-PRO"/>
            </a:endParaRPr>
          </a:p>
        </p:txBody>
      </p:sp>
      <p:sp>
        <p:nvSpPr>
          <p:cNvPr id="4" name="正方形/長方形 3"/>
          <p:cNvSpPr/>
          <p:nvPr/>
        </p:nvSpPr>
        <p:spPr>
          <a:xfrm>
            <a:off x="118534" y="118534"/>
            <a:ext cx="1337734" cy="77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p.33</a:t>
            </a:r>
          </a:p>
        </p:txBody>
      </p:sp>
    </p:spTree>
    <p:extLst>
      <p:ext uri="{BB962C8B-B14F-4D97-AF65-F5344CB8AC3E}">
        <p14:creationId xmlns:p14="http://schemas.microsoft.com/office/powerpoint/2010/main" val="1793594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タイトル 1"/>
          <p:cNvSpPr>
            <a:spLocks noGrp="1"/>
          </p:cNvSpPr>
          <p:nvPr>
            <p:ph type="title"/>
          </p:nvPr>
        </p:nvSpPr>
        <p:spPr/>
        <p:txBody>
          <a:bodyPr>
            <a:normAutofit fontScale="90000"/>
          </a:bodyPr>
          <a:lstStyle/>
          <a:p>
            <a:r>
              <a:rPr lang="ja-JP" altLang="en-US" sz="4400" dirty="0">
                <a:solidFill>
                  <a:srgbClr val="000000"/>
                </a:solidFill>
                <a:latin typeface="HG丸ｺﾞｼｯｸM-PRO"/>
                <a:ea typeface="HG丸ｺﾞｼｯｸM-PRO"/>
                <a:cs typeface="HG丸ｺﾞｼｯｸM-PRO"/>
              </a:rPr>
              <a:t>スキル</a:t>
            </a:r>
            <a:r>
              <a:rPr lang="en-US" altLang="ja-JP" sz="4400" dirty="0">
                <a:solidFill>
                  <a:srgbClr val="000000"/>
                </a:solidFill>
                <a:latin typeface="HG丸ｺﾞｼｯｸM-PRO"/>
                <a:ea typeface="HG丸ｺﾞｼｯｸM-PRO"/>
                <a:cs typeface="HG丸ｺﾞｼｯｸM-PRO"/>
              </a:rPr>
              <a:t>①</a:t>
            </a:r>
            <a:br>
              <a:rPr lang="en-US" altLang="ja-JP" sz="4400" dirty="0">
                <a:solidFill>
                  <a:srgbClr val="000000"/>
                </a:solidFill>
                <a:latin typeface="HG丸ｺﾞｼｯｸM-PRO"/>
                <a:ea typeface="HG丸ｺﾞｼｯｸM-PRO"/>
                <a:cs typeface="HG丸ｺﾞｼｯｸM-PRO"/>
              </a:rPr>
            </a:br>
            <a:r>
              <a:rPr lang="ja-JP" altLang="en-US" sz="4400" dirty="0">
                <a:solidFill>
                  <a:srgbClr val="000000"/>
                </a:solidFill>
                <a:latin typeface="HG丸ｺﾞｼｯｸM-PRO"/>
                <a:ea typeface="HG丸ｺﾞｼｯｸM-PRO"/>
                <a:cs typeface="HG丸ｺﾞｼｯｸM-PRO"/>
              </a:rPr>
              <a:t>“わたし”を主語にした言い方をする</a:t>
            </a:r>
          </a:p>
        </p:txBody>
      </p:sp>
      <p:pic>
        <p:nvPicPr>
          <p:cNvPr id="34819"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51139" y="4193231"/>
            <a:ext cx="1287462" cy="2109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0"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67148" y="4141180"/>
            <a:ext cx="1735138" cy="204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円形吹き出し 7"/>
          <p:cNvSpPr/>
          <p:nvPr/>
        </p:nvSpPr>
        <p:spPr>
          <a:xfrm>
            <a:off x="6925230" y="1778981"/>
            <a:ext cx="5063569" cy="1776413"/>
          </a:xfrm>
          <a:prstGeom prst="wedgeEllipseCallout">
            <a:avLst>
              <a:gd name="adj1" fmla="val 17079"/>
              <a:gd name="adj2" fmla="val 76100"/>
            </a:avLst>
          </a:prstGeom>
          <a:solidFill>
            <a:schemeClr val="accent5">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400" dirty="0">
                <a:solidFill>
                  <a:srgbClr val="000000"/>
                </a:solidFill>
                <a:latin typeface="HG丸ｺﾞｼｯｸM-PRO"/>
                <a:ea typeface="HG丸ｺﾞｼｯｸM-PRO"/>
                <a:cs typeface="HG丸ｺﾞｼｯｸM-PRO"/>
              </a:rPr>
              <a:t>わたし、あなたに　　　お酒を飲んで酔っ払ってほしくないわ</a:t>
            </a:r>
          </a:p>
        </p:txBody>
      </p:sp>
      <p:pic>
        <p:nvPicPr>
          <p:cNvPr id="9"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4243" y="4189076"/>
            <a:ext cx="1287462" cy="2109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30252" y="4137025"/>
            <a:ext cx="1735138" cy="204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円形吹き出し 10"/>
          <p:cNvSpPr/>
          <p:nvPr/>
        </p:nvSpPr>
        <p:spPr>
          <a:xfrm>
            <a:off x="2159935" y="1774826"/>
            <a:ext cx="4332262" cy="1776413"/>
          </a:xfrm>
          <a:prstGeom prst="wedgeEllipseCallout">
            <a:avLst>
              <a:gd name="adj1" fmla="val 17079"/>
              <a:gd name="adj2" fmla="val 76100"/>
            </a:avLst>
          </a:prstGeom>
          <a:solidFill>
            <a:schemeClr val="accent5">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r>
              <a:rPr kumimoji="1" lang="ja-JP" altLang="en-US" sz="2400" dirty="0">
                <a:solidFill>
                  <a:srgbClr val="000000"/>
                </a:solidFill>
                <a:latin typeface="HG丸ｺﾞｼｯｸM-PRO"/>
                <a:ea typeface="HG丸ｺﾞｼｯｸM-PRO"/>
                <a:cs typeface="HG丸ｺﾞｼｯｸM-PRO"/>
              </a:rPr>
              <a:t>また外で飲むの！？</a:t>
            </a:r>
          </a:p>
        </p:txBody>
      </p:sp>
      <p:sp>
        <p:nvSpPr>
          <p:cNvPr id="12" name="右矢印 11"/>
          <p:cNvSpPr/>
          <p:nvPr/>
        </p:nvSpPr>
        <p:spPr>
          <a:xfrm>
            <a:off x="6698423" y="3531196"/>
            <a:ext cx="765534" cy="608827"/>
          </a:xfrm>
          <a:prstGeom prst="rightArrow">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18534" y="118534"/>
            <a:ext cx="1337734" cy="77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p.33</a:t>
            </a:r>
          </a:p>
        </p:txBody>
      </p:sp>
    </p:spTree>
    <p:extLst>
      <p:ext uri="{BB962C8B-B14F-4D97-AF65-F5344CB8AC3E}">
        <p14:creationId xmlns:p14="http://schemas.microsoft.com/office/powerpoint/2010/main" val="4005440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タイトル 1"/>
          <p:cNvSpPr>
            <a:spLocks noGrp="1"/>
          </p:cNvSpPr>
          <p:nvPr>
            <p:ph type="title"/>
          </p:nvPr>
        </p:nvSpPr>
        <p:spPr/>
        <p:txBody>
          <a:bodyPr>
            <a:normAutofit fontScale="90000"/>
          </a:bodyPr>
          <a:lstStyle/>
          <a:p>
            <a:r>
              <a:rPr lang="ja-JP" altLang="en-US" sz="4400" dirty="0">
                <a:solidFill>
                  <a:srgbClr val="000000"/>
                </a:solidFill>
                <a:latin typeface="HG丸ｺﾞｼｯｸM-PRO"/>
                <a:ea typeface="HG丸ｺﾞｼｯｸM-PRO"/>
                <a:cs typeface="HG丸ｺﾞｼｯｸM-PRO"/>
              </a:rPr>
              <a:t>スキル</a:t>
            </a:r>
            <a:r>
              <a:rPr lang="en-US" altLang="ja-JP" sz="4400" dirty="0">
                <a:solidFill>
                  <a:srgbClr val="000000"/>
                </a:solidFill>
                <a:latin typeface="HG丸ｺﾞｼｯｸM-PRO"/>
                <a:ea typeface="HG丸ｺﾞｼｯｸM-PRO"/>
                <a:cs typeface="HG丸ｺﾞｼｯｸM-PRO"/>
              </a:rPr>
              <a:t>①</a:t>
            </a:r>
            <a:br>
              <a:rPr lang="en-US" altLang="ja-JP" sz="4400" dirty="0">
                <a:solidFill>
                  <a:srgbClr val="000000"/>
                </a:solidFill>
                <a:latin typeface="HG丸ｺﾞｼｯｸM-PRO"/>
                <a:ea typeface="HG丸ｺﾞｼｯｸM-PRO"/>
                <a:cs typeface="HG丸ｺﾞｼｯｸM-PRO"/>
              </a:rPr>
            </a:br>
            <a:r>
              <a:rPr lang="ja-JP" altLang="en-US" sz="4400" dirty="0">
                <a:solidFill>
                  <a:srgbClr val="000000"/>
                </a:solidFill>
                <a:latin typeface="HG丸ｺﾞｼｯｸM-PRO"/>
                <a:ea typeface="HG丸ｺﾞｼｯｸM-PRO"/>
                <a:cs typeface="HG丸ｺﾞｼｯｸM-PRO"/>
              </a:rPr>
              <a:t>“わたし”を主語にした言い方をする</a:t>
            </a:r>
          </a:p>
        </p:txBody>
      </p:sp>
      <p:pic>
        <p:nvPicPr>
          <p:cNvPr id="34819"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51139" y="4193231"/>
            <a:ext cx="1287462" cy="2109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0"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67148" y="4141180"/>
            <a:ext cx="1735138" cy="204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円形吹き出し 7"/>
          <p:cNvSpPr/>
          <p:nvPr/>
        </p:nvSpPr>
        <p:spPr>
          <a:xfrm>
            <a:off x="7463957" y="1778981"/>
            <a:ext cx="4165135" cy="1776413"/>
          </a:xfrm>
          <a:prstGeom prst="wedgeEllipseCallout">
            <a:avLst>
              <a:gd name="adj1" fmla="val 17079"/>
              <a:gd name="adj2" fmla="val 76100"/>
            </a:avLst>
          </a:prstGeom>
          <a:solidFill>
            <a:schemeClr val="accent5">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400" dirty="0">
                <a:solidFill>
                  <a:srgbClr val="000000"/>
                </a:solidFill>
                <a:latin typeface="HG丸ｺﾞｼｯｸM-PRO"/>
                <a:ea typeface="HG丸ｺﾞｼｯｸM-PRO"/>
                <a:cs typeface="HG丸ｺﾞｼｯｸM-PRO"/>
              </a:rPr>
              <a:t>わたし、一緒に散歩に行ってくれると</a:t>
            </a:r>
            <a:endParaRPr lang="en-US" altLang="ja-JP" sz="2400" dirty="0">
              <a:solidFill>
                <a:srgbClr val="000000"/>
              </a:solidFill>
              <a:latin typeface="HG丸ｺﾞｼｯｸM-PRO"/>
              <a:ea typeface="HG丸ｺﾞｼｯｸM-PRO"/>
              <a:cs typeface="HG丸ｺﾞｼｯｸM-PRO"/>
            </a:endParaRPr>
          </a:p>
          <a:p>
            <a:pPr algn="ctr">
              <a:defRPr/>
            </a:pPr>
            <a:r>
              <a:rPr lang="ja-JP" altLang="en-US" sz="2400" dirty="0">
                <a:solidFill>
                  <a:srgbClr val="000000"/>
                </a:solidFill>
                <a:latin typeface="HG丸ｺﾞｼｯｸM-PRO"/>
                <a:ea typeface="HG丸ｺﾞｼｯｸM-PRO"/>
                <a:cs typeface="HG丸ｺﾞｼｯｸM-PRO"/>
              </a:rPr>
              <a:t>嬉しいわ</a:t>
            </a:r>
          </a:p>
        </p:txBody>
      </p:sp>
      <p:pic>
        <p:nvPicPr>
          <p:cNvPr id="9"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4243" y="4189076"/>
            <a:ext cx="1287462" cy="2109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30252" y="4137025"/>
            <a:ext cx="1735138" cy="204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円形吹き出し 10"/>
          <p:cNvSpPr/>
          <p:nvPr/>
        </p:nvSpPr>
        <p:spPr>
          <a:xfrm>
            <a:off x="2731409" y="1774826"/>
            <a:ext cx="3760787" cy="1776413"/>
          </a:xfrm>
          <a:prstGeom prst="wedgeEllipseCallout">
            <a:avLst>
              <a:gd name="adj1" fmla="val 17079"/>
              <a:gd name="adj2" fmla="val 76100"/>
            </a:avLst>
          </a:prstGeom>
          <a:solidFill>
            <a:schemeClr val="accent5">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r>
              <a:rPr kumimoji="1" lang="ja-JP" altLang="en-US" sz="2400" dirty="0">
                <a:solidFill>
                  <a:srgbClr val="000000"/>
                </a:solidFill>
                <a:latin typeface="HG丸ｺﾞｼｯｸM-PRO"/>
                <a:ea typeface="HG丸ｺﾞｼｯｸM-PRO"/>
                <a:cs typeface="HG丸ｺﾞｼｯｸM-PRO"/>
              </a:rPr>
              <a:t>いつも</a:t>
            </a:r>
            <a:endParaRPr kumimoji="1" lang="en-US" altLang="ja-JP" sz="2400" dirty="0">
              <a:solidFill>
                <a:srgbClr val="000000"/>
              </a:solidFill>
              <a:latin typeface="HG丸ｺﾞｼｯｸM-PRO"/>
              <a:ea typeface="HG丸ｺﾞｼｯｸM-PRO"/>
              <a:cs typeface="HG丸ｺﾞｼｯｸM-PRO"/>
            </a:endParaRPr>
          </a:p>
          <a:p>
            <a:pPr algn="ctr"/>
            <a:r>
              <a:rPr kumimoji="1" lang="ja-JP" altLang="en-US" sz="2400" dirty="0">
                <a:solidFill>
                  <a:srgbClr val="000000"/>
                </a:solidFill>
                <a:latin typeface="HG丸ｺﾞｼｯｸM-PRO"/>
                <a:ea typeface="HG丸ｺﾞｼｯｸM-PRO"/>
                <a:cs typeface="HG丸ｺﾞｼｯｸM-PRO"/>
              </a:rPr>
              <a:t>ぐーたらして！</a:t>
            </a:r>
          </a:p>
        </p:txBody>
      </p:sp>
      <p:sp>
        <p:nvSpPr>
          <p:cNvPr id="12" name="右矢印 11"/>
          <p:cNvSpPr/>
          <p:nvPr/>
        </p:nvSpPr>
        <p:spPr>
          <a:xfrm>
            <a:off x="6698423" y="3531196"/>
            <a:ext cx="765534" cy="608827"/>
          </a:xfrm>
          <a:prstGeom prst="rightArrow">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18534" y="118534"/>
            <a:ext cx="1337734" cy="77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p.33</a:t>
            </a:r>
          </a:p>
        </p:txBody>
      </p:sp>
    </p:spTree>
    <p:extLst>
      <p:ext uri="{BB962C8B-B14F-4D97-AF65-F5344CB8AC3E}">
        <p14:creationId xmlns:p14="http://schemas.microsoft.com/office/powerpoint/2010/main" val="2675215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タイトル 1"/>
          <p:cNvSpPr>
            <a:spLocks noGrp="1"/>
          </p:cNvSpPr>
          <p:nvPr>
            <p:ph type="title"/>
          </p:nvPr>
        </p:nvSpPr>
        <p:spPr/>
        <p:txBody>
          <a:bodyPr>
            <a:normAutofit fontScale="90000"/>
          </a:bodyPr>
          <a:lstStyle/>
          <a:p>
            <a:pPr eaLnBrk="1" hangingPunct="1"/>
            <a:r>
              <a:rPr lang="ja-JP" altLang="en-US" sz="4400" dirty="0">
                <a:solidFill>
                  <a:srgbClr val="000000"/>
                </a:solidFill>
                <a:latin typeface="HG丸ｺﾞｼｯｸM-PRO"/>
                <a:ea typeface="HG丸ｺﾞｼｯｸM-PRO"/>
                <a:cs typeface="HG丸ｺﾞｼｯｸM-PRO"/>
              </a:rPr>
              <a:t>スキル</a:t>
            </a:r>
            <a:r>
              <a:rPr lang="en-US" altLang="ja-JP" sz="4400" dirty="0">
                <a:solidFill>
                  <a:srgbClr val="000000"/>
                </a:solidFill>
                <a:latin typeface="HG丸ｺﾞｼｯｸM-PRO"/>
                <a:ea typeface="HG丸ｺﾞｼｯｸM-PRO"/>
                <a:cs typeface="HG丸ｺﾞｼｯｸM-PRO"/>
              </a:rPr>
              <a:t>②</a:t>
            </a:r>
            <a:br>
              <a:rPr lang="en-US" altLang="ja-JP" sz="4400" dirty="0">
                <a:solidFill>
                  <a:srgbClr val="000000"/>
                </a:solidFill>
                <a:latin typeface="HG丸ｺﾞｼｯｸM-PRO"/>
                <a:ea typeface="HG丸ｺﾞｼｯｸM-PRO"/>
                <a:cs typeface="HG丸ｺﾞｼｯｸM-PRO"/>
              </a:rPr>
            </a:br>
            <a:r>
              <a:rPr lang="ja-JP" altLang="en-US" sz="4400" dirty="0">
                <a:solidFill>
                  <a:srgbClr val="000000"/>
                </a:solidFill>
                <a:latin typeface="HG丸ｺﾞｼｯｸM-PRO"/>
                <a:ea typeface="HG丸ｺﾞｼｯｸM-PRO"/>
                <a:cs typeface="HG丸ｺﾞｼｯｸM-PRO"/>
              </a:rPr>
              <a:t>肯定的な言い方をする</a:t>
            </a:r>
          </a:p>
        </p:txBody>
      </p:sp>
      <p:sp>
        <p:nvSpPr>
          <p:cNvPr id="35842" name="コンテンツ プレースホルダー 2"/>
          <p:cNvSpPr>
            <a:spLocks noGrp="1"/>
          </p:cNvSpPr>
          <p:nvPr>
            <p:ph idx="1"/>
          </p:nvPr>
        </p:nvSpPr>
        <p:spPr>
          <a:xfrm>
            <a:off x="2208213" y="1851660"/>
            <a:ext cx="9372600" cy="4114800"/>
          </a:xfrm>
        </p:spPr>
        <p:txBody>
          <a:bodyPr>
            <a:normAutofit/>
          </a:bodyPr>
          <a:lstStyle/>
          <a:p>
            <a:pPr marL="0" indent="0">
              <a:buNone/>
            </a:pPr>
            <a:r>
              <a:rPr lang="ja-JP" altLang="en-US" sz="3200" dirty="0">
                <a:solidFill>
                  <a:srgbClr val="000000"/>
                </a:solidFill>
                <a:latin typeface="HG丸ｺﾞｼｯｸM-PRO"/>
                <a:ea typeface="HG丸ｺﾞｼｯｸM-PRO"/>
                <a:cs typeface="HG丸ｺﾞｼｯｸM-PRO"/>
              </a:rPr>
              <a:t>否定的な言い方</a:t>
            </a:r>
            <a:endParaRPr lang="en-US" altLang="ja-JP" sz="3200" dirty="0">
              <a:solidFill>
                <a:srgbClr val="000000"/>
              </a:solidFill>
              <a:latin typeface="HG丸ｺﾞｼｯｸM-PRO"/>
              <a:ea typeface="HG丸ｺﾞｼｯｸM-PRO"/>
              <a:cs typeface="HG丸ｺﾞｼｯｸM-PRO"/>
            </a:endParaRPr>
          </a:p>
          <a:p>
            <a:pPr marL="0" indent="0">
              <a:buNone/>
            </a:pPr>
            <a:r>
              <a:rPr lang="ja-JP" altLang="en-US" sz="3200" dirty="0">
                <a:solidFill>
                  <a:srgbClr val="000000"/>
                </a:solidFill>
                <a:latin typeface="HG丸ｺﾞｼｯｸM-PRO"/>
                <a:ea typeface="HG丸ｺﾞｼｯｸM-PRO"/>
                <a:cs typeface="HG丸ｺﾞｼｯｸM-PRO"/>
              </a:rPr>
              <a:t> 「～しなかったら～なる」というような言い方</a:t>
            </a:r>
          </a:p>
          <a:p>
            <a:pPr marL="0" indent="0">
              <a:lnSpc>
                <a:spcPct val="80000"/>
              </a:lnSpc>
              <a:buNone/>
            </a:pPr>
            <a:r>
              <a:rPr lang="ja-JP" altLang="en-US" sz="3200" dirty="0">
                <a:solidFill>
                  <a:srgbClr val="000000"/>
                </a:solidFill>
                <a:latin typeface="HG丸ｺﾞｼｯｸM-PRO"/>
                <a:ea typeface="HG丸ｺﾞｼｯｸM-PRO"/>
                <a:cs typeface="HG丸ｺﾞｼｯｸM-PRO"/>
              </a:rPr>
              <a:t>罰効果を期待しての言い方</a:t>
            </a:r>
            <a:endParaRPr lang="en-US" altLang="ja-JP" sz="3200" dirty="0">
              <a:solidFill>
                <a:srgbClr val="000000"/>
              </a:solidFill>
              <a:latin typeface="HG丸ｺﾞｼｯｸM-PRO"/>
              <a:ea typeface="HG丸ｺﾞｼｯｸM-PRO"/>
              <a:cs typeface="HG丸ｺﾞｼｯｸM-PRO"/>
            </a:endParaRPr>
          </a:p>
          <a:p>
            <a:pPr marL="0" indent="0">
              <a:buNone/>
            </a:pPr>
            <a:r>
              <a:rPr lang="ja-JP" altLang="en-US" sz="3200" dirty="0">
                <a:solidFill>
                  <a:srgbClr val="000000"/>
                </a:solidFill>
                <a:latin typeface="HG丸ｺﾞｼｯｸM-PRO"/>
                <a:ea typeface="HG丸ｺﾞｼｯｸM-PRO"/>
                <a:cs typeface="HG丸ｺﾞｼｯｸM-PRO"/>
              </a:rPr>
              <a:t>  例：「飲んだら死ぬよ」</a:t>
            </a:r>
          </a:p>
          <a:p>
            <a:pPr marL="0" indent="0">
              <a:buNone/>
            </a:pPr>
            <a:r>
              <a:rPr lang="ja-JP" altLang="en-US" sz="3200" dirty="0">
                <a:solidFill>
                  <a:srgbClr val="000000"/>
                </a:solidFill>
                <a:latin typeface="HG丸ｺﾞｼｯｸM-PRO"/>
                <a:ea typeface="HG丸ｺﾞｼｯｸM-PRO"/>
                <a:cs typeface="HG丸ｺﾞｼｯｸM-PRO"/>
              </a:rPr>
              <a:t>    相手を責めたり、非難する要素が含まれる</a:t>
            </a:r>
          </a:p>
          <a:p>
            <a:pPr marL="0" indent="0">
              <a:buNone/>
            </a:pPr>
            <a:r>
              <a:rPr lang="ja-JP" altLang="en-US" sz="3200" dirty="0">
                <a:solidFill>
                  <a:srgbClr val="000000"/>
                </a:solidFill>
                <a:latin typeface="HG丸ｺﾞｼｯｸM-PRO"/>
                <a:ea typeface="HG丸ｺﾞｼｯｸM-PRO"/>
                <a:cs typeface="HG丸ｺﾞｼｯｸM-PRO"/>
              </a:rPr>
              <a:t>    相手に真意が伝わりにくい</a:t>
            </a:r>
          </a:p>
        </p:txBody>
      </p:sp>
      <p:sp>
        <p:nvSpPr>
          <p:cNvPr id="4" name="正方形/長方形 3"/>
          <p:cNvSpPr/>
          <p:nvPr/>
        </p:nvSpPr>
        <p:spPr>
          <a:xfrm>
            <a:off x="118534" y="118534"/>
            <a:ext cx="1337734" cy="77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p.34</a:t>
            </a:r>
          </a:p>
        </p:txBody>
      </p:sp>
    </p:spTree>
    <p:extLst>
      <p:ext uri="{BB962C8B-B14F-4D97-AF65-F5344CB8AC3E}">
        <p14:creationId xmlns:p14="http://schemas.microsoft.com/office/powerpoint/2010/main" val="3857091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タイトル 1"/>
          <p:cNvSpPr>
            <a:spLocks noGrp="1"/>
          </p:cNvSpPr>
          <p:nvPr>
            <p:ph type="title"/>
          </p:nvPr>
        </p:nvSpPr>
        <p:spPr/>
        <p:txBody>
          <a:bodyPr>
            <a:normAutofit fontScale="90000"/>
          </a:bodyPr>
          <a:lstStyle/>
          <a:p>
            <a:r>
              <a:rPr lang="ja-JP" altLang="en-US" sz="4400" dirty="0">
                <a:solidFill>
                  <a:srgbClr val="000000"/>
                </a:solidFill>
                <a:latin typeface="HG丸ｺﾞｼｯｸM-PRO"/>
                <a:ea typeface="HG丸ｺﾞｼｯｸM-PRO"/>
                <a:cs typeface="HG丸ｺﾞｼｯｸM-PRO"/>
              </a:rPr>
              <a:t>スキル</a:t>
            </a:r>
            <a:r>
              <a:rPr lang="en-US" altLang="ja-JP" sz="4400" dirty="0">
                <a:solidFill>
                  <a:srgbClr val="000000"/>
                </a:solidFill>
                <a:latin typeface="HG丸ｺﾞｼｯｸM-PRO"/>
                <a:ea typeface="HG丸ｺﾞｼｯｸM-PRO"/>
                <a:cs typeface="HG丸ｺﾞｼｯｸM-PRO"/>
              </a:rPr>
              <a:t>②</a:t>
            </a:r>
            <a:br>
              <a:rPr lang="en-US" altLang="ja-JP" sz="4400" dirty="0">
                <a:solidFill>
                  <a:srgbClr val="000000"/>
                </a:solidFill>
                <a:latin typeface="HG丸ｺﾞｼｯｸM-PRO"/>
                <a:ea typeface="HG丸ｺﾞｼｯｸM-PRO"/>
                <a:cs typeface="HG丸ｺﾞｼｯｸM-PRO"/>
              </a:rPr>
            </a:br>
            <a:r>
              <a:rPr lang="ja-JP" altLang="en-US" sz="4400" dirty="0">
                <a:solidFill>
                  <a:srgbClr val="000000"/>
                </a:solidFill>
                <a:latin typeface="HG丸ｺﾞｼｯｸM-PRO"/>
                <a:ea typeface="HG丸ｺﾞｼｯｸM-PRO"/>
                <a:cs typeface="HG丸ｺﾞｼｯｸM-PRO"/>
              </a:rPr>
              <a:t>肯定的な言い方をする</a:t>
            </a:r>
          </a:p>
        </p:txBody>
      </p:sp>
      <p:sp>
        <p:nvSpPr>
          <p:cNvPr id="9" name="右矢印 8"/>
          <p:cNvSpPr/>
          <p:nvPr/>
        </p:nvSpPr>
        <p:spPr>
          <a:xfrm>
            <a:off x="6646228" y="3565986"/>
            <a:ext cx="765534" cy="608827"/>
          </a:xfrm>
          <a:prstGeom prst="rightArrow">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0"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51139" y="4193231"/>
            <a:ext cx="1287462" cy="2109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67148" y="4141180"/>
            <a:ext cx="1735138" cy="204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円形吹き出し 11"/>
          <p:cNvSpPr/>
          <p:nvPr/>
        </p:nvSpPr>
        <p:spPr>
          <a:xfrm>
            <a:off x="7868305" y="1778981"/>
            <a:ext cx="3760787" cy="1776413"/>
          </a:xfrm>
          <a:prstGeom prst="wedgeEllipseCallout">
            <a:avLst>
              <a:gd name="adj1" fmla="val 17079"/>
              <a:gd name="adj2" fmla="val 76100"/>
            </a:avLst>
          </a:prstGeom>
          <a:solidFill>
            <a:schemeClr val="accent5">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400" dirty="0">
                <a:solidFill>
                  <a:srgbClr val="000000"/>
                </a:solidFill>
                <a:latin typeface="HG丸ｺﾞｼｯｸM-PRO"/>
                <a:ea typeface="HG丸ｺﾞｼｯｸM-PRO"/>
                <a:cs typeface="HG丸ｺﾞｼｯｸM-PRO"/>
              </a:rPr>
              <a:t>お酒を減らすと、健康になるよ</a:t>
            </a:r>
          </a:p>
        </p:txBody>
      </p:sp>
      <p:pic>
        <p:nvPicPr>
          <p:cNvPr id="13"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4243" y="4189076"/>
            <a:ext cx="1287462" cy="2109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30252" y="4137025"/>
            <a:ext cx="1735138" cy="204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円形吹き出し 14"/>
          <p:cNvSpPr/>
          <p:nvPr/>
        </p:nvSpPr>
        <p:spPr>
          <a:xfrm>
            <a:off x="2731409" y="1774826"/>
            <a:ext cx="3760787" cy="1776413"/>
          </a:xfrm>
          <a:prstGeom prst="wedgeEllipseCallout">
            <a:avLst>
              <a:gd name="adj1" fmla="val 17079"/>
              <a:gd name="adj2" fmla="val 76100"/>
            </a:avLst>
          </a:prstGeom>
          <a:solidFill>
            <a:schemeClr val="accent5">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r>
              <a:rPr kumimoji="1" lang="ja-JP" altLang="en-US" sz="2400" dirty="0">
                <a:solidFill>
                  <a:srgbClr val="000000"/>
                </a:solidFill>
                <a:latin typeface="HG丸ｺﾞｼｯｸM-PRO"/>
                <a:ea typeface="HG丸ｺﾞｼｯｸM-PRO"/>
                <a:cs typeface="HG丸ｺﾞｼｯｸM-PRO"/>
              </a:rPr>
              <a:t>そんなに飲んだら　肝臓に悪いよ</a:t>
            </a:r>
          </a:p>
        </p:txBody>
      </p:sp>
      <p:sp>
        <p:nvSpPr>
          <p:cNvPr id="16" name="正方形/長方形 15"/>
          <p:cNvSpPr/>
          <p:nvPr/>
        </p:nvSpPr>
        <p:spPr>
          <a:xfrm>
            <a:off x="118534" y="118534"/>
            <a:ext cx="1337734" cy="77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p.34</a:t>
            </a:r>
          </a:p>
        </p:txBody>
      </p:sp>
    </p:spTree>
    <p:extLst>
      <p:ext uri="{BB962C8B-B14F-4D97-AF65-F5344CB8AC3E}">
        <p14:creationId xmlns:p14="http://schemas.microsoft.com/office/powerpoint/2010/main" val="3210145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タイトル 1"/>
          <p:cNvSpPr>
            <a:spLocks noGrp="1"/>
          </p:cNvSpPr>
          <p:nvPr>
            <p:ph type="title"/>
          </p:nvPr>
        </p:nvSpPr>
        <p:spPr/>
        <p:txBody>
          <a:bodyPr>
            <a:normAutofit fontScale="90000"/>
          </a:bodyPr>
          <a:lstStyle/>
          <a:p>
            <a:r>
              <a:rPr lang="ja-JP" altLang="en-US" sz="4400" dirty="0">
                <a:solidFill>
                  <a:srgbClr val="000000"/>
                </a:solidFill>
                <a:latin typeface="HG丸ｺﾞｼｯｸM-PRO"/>
                <a:ea typeface="HG丸ｺﾞｼｯｸM-PRO"/>
                <a:cs typeface="HG丸ｺﾞｼｯｸM-PRO"/>
              </a:rPr>
              <a:t>スキル</a:t>
            </a:r>
            <a:r>
              <a:rPr lang="en-US" altLang="ja-JP" sz="4400" dirty="0">
                <a:solidFill>
                  <a:srgbClr val="000000"/>
                </a:solidFill>
                <a:latin typeface="HG丸ｺﾞｼｯｸM-PRO"/>
                <a:ea typeface="HG丸ｺﾞｼｯｸM-PRO"/>
                <a:cs typeface="HG丸ｺﾞｼｯｸM-PRO"/>
              </a:rPr>
              <a:t>②</a:t>
            </a:r>
            <a:br>
              <a:rPr lang="en-US" altLang="ja-JP" sz="4400" dirty="0">
                <a:solidFill>
                  <a:srgbClr val="000000"/>
                </a:solidFill>
                <a:latin typeface="HG丸ｺﾞｼｯｸM-PRO"/>
                <a:ea typeface="HG丸ｺﾞｼｯｸM-PRO"/>
                <a:cs typeface="HG丸ｺﾞｼｯｸM-PRO"/>
              </a:rPr>
            </a:br>
            <a:r>
              <a:rPr lang="ja-JP" altLang="en-US" sz="4400" dirty="0">
                <a:solidFill>
                  <a:srgbClr val="000000"/>
                </a:solidFill>
                <a:latin typeface="HG丸ｺﾞｼｯｸM-PRO"/>
                <a:ea typeface="HG丸ｺﾞｼｯｸM-PRO"/>
                <a:cs typeface="HG丸ｺﾞｼｯｸM-PRO"/>
              </a:rPr>
              <a:t>肯定的な言い方をする</a:t>
            </a:r>
          </a:p>
        </p:txBody>
      </p:sp>
      <p:sp>
        <p:nvSpPr>
          <p:cNvPr id="9" name="右矢印 8"/>
          <p:cNvSpPr/>
          <p:nvPr/>
        </p:nvSpPr>
        <p:spPr>
          <a:xfrm>
            <a:off x="6646228" y="3565986"/>
            <a:ext cx="765534" cy="608827"/>
          </a:xfrm>
          <a:prstGeom prst="rightArrow">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0"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51139" y="4193231"/>
            <a:ext cx="1287462" cy="2109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67148" y="4141180"/>
            <a:ext cx="1735138" cy="204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円形吹き出し 11"/>
          <p:cNvSpPr/>
          <p:nvPr/>
        </p:nvSpPr>
        <p:spPr>
          <a:xfrm>
            <a:off x="7868305" y="1778981"/>
            <a:ext cx="3760787" cy="1776413"/>
          </a:xfrm>
          <a:prstGeom prst="wedgeEllipseCallout">
            <a:avLst>
              <a:gd name="adj1" fmla="val 17079"/>
              <a:gd name="adj2" fmla="val 76100"/>
            </a:avLst>
          </a:prstGeom>
          <a:solidFill>
            <a:schemeClr val="accent5">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400" dirty="0">
                <a:solidFill>
                  <a:srgbClr val="000000"/>
                </a:solidFill>
                <a:latin typeface="HG丸ｺﾞｼｯｸM-PRO"/>
                <a:ea typeface="HG丸ｺﾞｼｯｸM-PRO"/>
                <a:cs typeface="HG丸ｺﾞｼｯｸM-PRO"/>
              </a:rPr>
              <a:t>運動して</a:t>
            </a:r>
            <a:endParaRPr lang="en-US" altLang="ja-JP" sz="2400" dirty="0">
              <a:solidFill>
                <a:srgbClr val="000000"/>
              </a:solidFill>
              <a:latin typeface="HG丸ｺﾞｼｯｸM-PRO"/>
              <a:ea typeface="HG丸ｺﾞｼｯｸM-PRO"/>
              <a:cs typeface="HG丸ｺﾞｼｯｸM-PRO"/>
            </a:endParaRPr>
          </a:p>
          <a:p>
            <a:pPr algn="ctr">
              <a:defRPr/>
            </a:pPr>
            <a:r>
              <a:rPr lang="ja-JP" altLang="en-US" sz="2400" dirty="0">
                <a:solidFill>
                  <a:srgbClr val="000000"/>
                </a:solidFill>
                <a:latin typeface="HG丸ｺﾞｼｯｸM-PRO"/>
                <a:ea typeface="HG丸ｺﾞｼｯｸM-PRO"/>
                <a:cs typeface="HG丸ｺﾞｼｯｸM-PRO"/>
              </a:rPr>
              <a:t>筋肉つけると</a:t>
            </a:r>
            <a:endParaRPr lang="en-US" altLang="ja-JP" sz="2400" dirty="0">
              <a:solidFill>
                <a:srgbClr val="000000"/>
              </a:solidFill>
              <a:latin typeface="HG丸ｺﾞｼｯｸM-PRO"/>
              <a:ea typeface="HG丸ｺﾞｼｯｸM-PRO"/>
              <a:cs typeface="HG丸ｺﾞｼｯｸM-PRO"/>
            </a:endParaRPr>
          </a:p>
          <a:p>
            <a:pPr algn="ctr">
              <a:defRPr/>
            </a:pPr>
            <a:r>
              <a:rPr lang="ja-JP" altLang="en-US" sz="2400" dirty="0">
                <a:solidFill>
                  <a:srgbClr val="000000"/>
                </a:solidFill>
                <a:latin typeface="HG丸ｺﾞｼｯｸM-PRO"/>
                <a:ea typeface="HG丸ｺﾞｼｯｸM-PRO"/>
                <a:cs typeface="HG丸ｺﾞｼｯｸM-PRO"/>
              </a:rPr>
              <a:t>若返るわよ</a:t>
            </a:r>
          </a:p>
        </p:txBody>
      </p:sp>
      <p:pic>
        <p:nvPicPr>
          <p:cNvPr id="13"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4243" y="4189076"/>
            <a:ext cx="1287462" cy="2109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30252" y="4137025"/>
            <a:ext cx="1735138" cy="204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円形吹き出し 14"/>
          <p:cNvSpPr/>
          <p:nvPr/>
        </p:nvSpPr>
        <p:spPr>
          <a:xfrm>
            <a:off x="2731409" y="1774826"/>
            <a:ext cx="3760787" cy="1776413"/>
          </a:xfrm>
          <a:prstGeom prst="wedgeEllipseCallout">
            <a:avLst>
              <a:gd name="adj1" fmla="val 17079"/>
              <a:gd name="adj2" fmla="val 76100"/>
            </a:avLst>
          </a:prstGeom>
          <a:solidFill>
            <a:schemeClr val="accent5">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r>
              <a:rPr kumimoji="1" lang="ja-JP" altLang="en-US" sz="2400" dirty="0">
                <a:solidFill>
                  <a:srgbClr val="000000"/>
                </a:solidFill>
                <a:latin typeface="HG丸ｺﾞｼｯｸM-PRO"/>
                <a:ea typeface="HG丸ｺﾞｼｯｸM-PRO"/>
                <a:cs typeface="HG丸ｺﾞｼｯｸM-PRO"/>
              </a:rPr>
              <a:t>そんなに食べて</a:t>
            </a:r>
            <a:endParaRPr kumimoji="1" lang="en-US" altLang="ja-JP" sz="2400" dirty="0">
              <a:solidFill>
                <a:srgbClr val="000000"/>
              </a:solidFill>
              <a:latin typeface="HG丸ｺﾞｼｯｸM-PRO"/>
              <a:ea typeface="HG丸ｺﾞｼｯｸM-PRO"/>
              <a:cs typeface="HG丸ｺﾞｼｯｸM-PRO"/>
            </a:endParaRPr>
          </a:p>
          <a:p>
            <a:pPr algn="ctr"/>
            <a:r>
              <a:rPr kumimoji="1" lang="ja-JP" altLang="en-US" sz="2400" dirty="0">
                <a:solidFill>
                  <a:srgbClr val="000000"/>
                </a:solidFill>
                <a:latin typeface="HG丸ｺﾞｼｯｸM-PRO"/>
                <a:ea typeface="HG丸ｺﾞｼｯｸM-PRO"/>
                <a:cs typeface="HG丸ｺﾞｼｯｸM-PRO"/>
              </a:rPr>
              <a:t>ばかりいると</a:t>
            </a:r>
            <a:endParaRPr kumimoji="1" lang="en-US" altLang="ja-JP" sz="2400" dirty="0">
              <a:solidFill>
                <a:srgbClr val="000000"/>
              </a:solidFill>
              <a:latin typeface="HG丸ｺﾞｼｯｸM-PRO"/>
              <a:ea typeface="HG丸ｺﾞｼｯｸM-PRO"/>
              <a:cs typeface="HG丸ｺﾞｼｯｸM-PRO"/>
            </a:endParaRPr>
          </a:p>
          <a:p>
            <a:pPr algn="ctr"/>
            <a:r>
              <a:rPr kumimoji="1" lang="ja-JP" altLang="en-US" sz="2400" dirty="0">
                <a:solidFill>
                  <a:srgbClr val="000000"/>
                </a:solidFill>
                <a:latin typeface="HG丸ｺﾞｼｯｸM-PRO"/>
                <a:ea typeface="HG丸ｺﾞｼｯｸM-PRO"/>
                <a:cs typeface="HG丸ｺﾞｼｯｸM-PRO"/>
              </a:rPr>
              <a:t>ぶたになるわよ</a:t>
            </a:r>
          </a:p>
        </p:txBody>
      </p:sp>
      <p:sp>
        <p:nvSpPr>
          <p:cNvPr id="16" name="正方形/長方形 15"/>
          <p:cNvSpPr/>
          <p:nvPr/>
        </p:nvSpPr>
        <p:spPr>
          <a:xfrm>
            <a:off x="118534" y="118534"/>
            <a:ext cx="1337734" cy="77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p.34</a:t>
            </a:r>
          </a:p>
        </p:txBody>
      </p:sp>
    </p:spTree>
    <p:extLst>
      <p:ext uri="{BB962C8B-B14F-4D97-AF65-F5344CB8AC3E}">
        <p14:creationId xmlns:p14="http://schemas.microsoft.com/office/powerpoint/2010/main" val="1822029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タイトル 1"/>
          <p:cNvSpPr>
            <a:spLocks noGrp="1"/>
          </p:cNvSpPr>
          <p:nvPr>
            <p:ph type="title"/>
          </p:nvPr>
        </p:nvSpPr>
        <p:spPr/>
        <p:txBody>
          <a:bodyPr>
            <a:normAutofit fontScale="90000"/>
          </a:bodyPr>
          <a:lstStyle/>
          <a:p>
            <a:pPr eaLnBrk="1" hangingPunct="1"/>
            <a:r>
              <a:rPr lang="ja-JP" altLang="en-US" sz="4400" dirty="0">
                <a:solidFill>
                  <a:srgbClr val="000000"/>
                </a:solidFill>
                <a:latin typeface="HG丸ｺﾞｼｯｸM-PRO"/>
                <a:ea typeface="HG丸ｺﾞｼｯｸM-PRO"/>
                <a:cs typeface="HG丸ｺﾞｼｯｸM-PRO"/>
              </a:rPr>
              <a:t>スキル</a:t>
            </a:r>
            <a:r>
              <a:rPr lang="en-US" altLang="ja-JP" sz="4400" dirty="0">
                <a:solidFill>
                  <a:srgbClr val="000000"/>
                </a:solidFill>
                <a:latin typeface="HG丸ｺﾞｼｯｸM-PRO"/>
                <a:ea typeface="HG丸ｺﾞｼｯｸM-PRO"/>
                <a:cs typeface="HG丸ｺﾞｼｯｸM-PRO"/>
              </a:rPr>
              <a:t>③</a:t>
            </a:r>
            <a:br>
              <a:rPr lang="en-US" altLang="ja-JP" sz="4400" dirty="0">
                <a:solidFill>
                  <a:srgbClr val="000000"/>
                </a:solidFill>
                <a:latin typeface="HG丸ｺﾞｼｯｸM-PRO"/>
                <a:ea typeface="HG丸ｺﾞｼｯｸM-PRO"/>
                <a:cs typeface="HG丸ｺﾞｼｯｸM-PRO"/>
              </a:rPr>
            </a:br>
            <a:r>
              <a:rPr lang="ja-JP" altLang="en-US" sz="4400" dirty="0">
                <a:solidFill>
                  <a:srgbClr val="000000"/>
                </a:solidFill>
                <a:latin typeface="HG丸ｺﾞｼｯｸM-PRO"/>
                <a:ea typeface="HG丸ｺﾞｼｯｸM-PRO"/>
                <a:cs typeface="HG丸ｺﾞｼｯｸM-PRO"/>
              </a:rPr>
              <a:t>感情を言葉にする</a:t>
            </a:r>
          </a:p>
        </p:txBody>
      </p:sp>
      <p:sp>
        <p:nvSpPr>
          <p:cNvPr id="39938" name="コンテンツ プレースホルダー 2"/>
          <p:cNvSpPr>
            <a:spLocks noGrp="1"/>
          </p:cNvSpPr>
          <p:nvPr>
            <p:ph idx="1"/>
          </p:nvPr>
        </p:nvSpPr>
        <p:spPr>
          <a:xfrm>
            <a:off x="2208213" y="1805940"/>
            <a:ext cx="9372600" cy="4114800"/>
          </a:xfrm>
        </p:spPr>
        <p:txBody>
          <a:bodyPr>
            <a:noAutofit/>
          </a:bodyPr>
          <a:lstStyle/>
          <a:p>
            <a:pPr marL="0" indent="0" eaLnBrk="1" hangingPunct="1">
              <a:buFont typeface="Arial" charset="0"/>
              <a:buNone/>
            </a:pPr>
            <a:r>
              <a:rPr lang="ja-JP" altLang="en-US" sz="3200" dirty="0">
                <a:solidFill>
                  <a:srgbClr val="000000"/>
                </a:solidFill>
                <a:latin typeface="HG丸ｺﾞｼｯｸM-PRO"/>
                <a:ea typeface="HG丸ｺﾞｼｯｸM-PRO"/>
                <a:cs typeface="HG丸ｺﾞｼｯｸM-PRO"/>
              </a:rPr>
              <a:t>自分の気持ちを伝えているつもりでも、　　　　実は伝わっていないことは多いもの</a:t>
            </a:r>
            <a:endParaRPr lang="en-US" altLang="ja-JP" sz="3200" dirty="0">
              <a:solidFill>
                <a:srgbClr val="000000"/>
              </a:solidFill>
              <a:latin typeface="HG丸ｺﾞｼｯｸM-PRO"/>
              <a:ea typeface="HG丸ｺﾞｼｯｸM-PRO"/>
              <a:cs typeface="HG丸ｺﾞｼｯｸM-PRO"/>
            </a:endParaRPr>
          </a:p>
          <a:p>
            <a:pPr marL="0" indent="0" eaLnBrk="1" hangingPunct="1">
              <a:buFont typeface="Arial" charset="0"/>
              <a:buNone/>
            </a:pPr>
            <a:endParaRPr lang="en-US" altLang="ja-JP" sz="3200" dirty="0">
              <a:solidFill>
                <a:srgbClr val="000000"/>
              </a:solidFill>
              <a:latin typeface="HG丸ｺﾞｼｯｸM-PRO"/>
              <a:ea typeface="HG丸ｺﾞｼｯｸM-PRO"/>
              <a:cs typeface="HG丸ｺﾞｼｯｸM-PRO"/>
            </a:endParaRPr>
          </a:p>
          <a:p>
            <a:pPr marL="0" indent="0" eaLnBrk="1" hangingPunct="1">
              <a:buFont typeface="Arial" charset="0"/>
              <a:buNone/>
            </a:pPr>
            <a:r>
              <a:rPr lang="ja-JP" altLang="en-US" sz="3200" dirty="0">
                <a:solidFill>
                  <a:srgbClr val="000000"/>
                </a:solidFill>
                <a:latin typeface="HG丸ｺﾞｼｯｸM-PRO"/>
                <a:ea typeface="HG丸ｺﾞｼｯｸM-PRO"/>
                <a:cs typeface="HG丸ｺﾞｼｯｸM-PRO"/>
              </a:rPr>
              <a:t>自分の感情に名前をつけると抑え込まずに済む</a:t>
            </a:r>
            <a:endParaRPr lang="en-US" altLang="ja-JP" sz="3200" dirty="0">
              <a:solidFill>
                <a:srgbClr val="000000"/>
              </a:solidFill>
              <a:latin typeface="HG丸ｺﾞｼｯｸM-PRO"/>
              <a:ea typeface="HG丸ｺﾞｼｯｸM-PRO"/>
              <a:cs typeface="HG丸ｺﾞｼｯｸM-PRO"/>
            </a:endParaRPr>
          </a:p>
          <a:p>
            <a:pPr marL="0" indent="0" eaLnBrk="1" hangingPunct="1">
              <a:buFont typeface="Arial" charset="0"/>
              <a:buNone/>
            </a:pPr>
            <a:r>
              <a:rPr lang="ja-JP" altLang="en-US" sz="3200" dirty="0">
                <a:solidFill>
                  <a:srgbClr val="000000"/>
                </a:solidFill>
                <a:latin typeface="HG丸ｺﾞｼｯｸM-PRO"/>
                <a:ea typeface="HG丸ｺﾞｼｯｸM-PRO"/>
                <a:cs typeface="HG丸ｺﾞｼｯｸM-PRO"/>
              </a:rPr>
              <a:t>自分の感情をコントロールできる</a:t>
            </a:r>
            <a:endParaRPr lang="en-US" altLang="ja-JP" sz="3200" dirty="0">
              <a:solidFill>
                <a:srgbClr val="000000"/>
              </a:solidFill>
              <a:latin typeface="HG丸ｺﾞｼｯｸM-PRO"/>
              <a:ea typeface="HG丸ｺﾞｼｯｸM-PRO"/>
              <a:cs typeface="HG丸ｺﾞｼｯｸM-PRO"/>
            </a:endParaRPr>
          </a:p>
        </p:txBody>
      </p:sp>
      <p:sp>
        <p:nvSpPr>
          <p:cNvPr id="4" name="正方形/長方形 3"/>
          <p:cNvSpPr/>
          <p:nvPr/>
        </p:nvSpPr>
        <p:spPr>
          <a:xfrm>
            <a:off x="118534" y="118534"/>
            <a:ext cx="1337734" cy="77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p.35</a:t>
            </a:r>
          </a:p>
        </p:txBody>
      </p:sp>
    </p:spTree>
    <p:extLst>
      <p:ext uri="{BB962C8B-B14F-4D97-AF65-F5344CB8AC3E}">
        <p14:creationId xmlns:p14="http://schemas.microsoft.com/office/powerpoint/2010/main" val="2511389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タイトル 1"/>
          <p:cNvSpPr>
            <a:spLocks noGrp="1"/>
          </p:cNvSpPr>
          <p:nvPr>
            <p:ph type="title"/>
          </p:nvPr>
        </p:nvSpPr>
        <p:spPr/>
        <p:txBody>
          <a:bodyPr>
            <a:normAutofit fontScale="90000"/>
          </a:bodyPr>
          <a:lstStyle/>
          <a:p>
            <a:r>
              <a:rPr lang="ja-JP" altLang="en-US" sz="4400" dirty="0">
                <a:solidFill>
                  <a:srgbClr val="000000"/>
                </a:solidFill>
                <a:latin typeface="HG丸ｺﾞｼｯｸM-PRO"/>
                <a:ea typeface="HG丸ｺﾞｼｯｸM-PRO"/>
                <a:cs typeface="HG丸ｺﾞｼｯｸM-PRO"/>
              </a:rPr>
              <a:t>スキル</a:t>
            </a:r>
            <a:r>
              <a:rPr lang="en-US" altLang="ja-JP" sz="4400" dirty="0">
                <a:solidFill>
                  <a:srgbClr val="000000"/>
                </a:solidFill>
                <a:latin typeface="HG丸ｺﾞｼｯｸM-PRO"/>
                <a:ea typeface="HG丸ｺﾞｼｯｸM-PRO"/>
                <a:cs typeface="HG丸ｺﾞｼｯｸM-PRO"/>
              </a:rPr>
              <a:t>③</a:t>
            </a:r>
            <a:br>
              <a:rPr lang="en-US" altLang="ja-JP" sz="4400" dirty="0">
                <a:solidFill>
                  <a:srgbClr val="000000"/>
                </a:solidFill>
                <a:latin typeface="HG丸ｺﾞｼｯｸM-PRO"/>
                <a:ea typeface="HG丸ｺﾞｼｯｸM-PRO"/>
                <a:cs typeface="HG丸ｺﾞｼｯｸM-PRO"/>
              </a:rPr>
            </a:br>
            <a:r>
              <a:rPr lang="ja-JP" altLang="en-US" sz="4400" dirty="0">
                <a:solidFill>
                  <a:srgbClr val="000000"/>
                </a:solidFill>
                <a:latin typeface="HG丸ｺﾞｼｯｸM-PRO"/>
                <a:ea typeface="HG丸ｺﾞｼｯｸM-PRO"/>
                <a:cs typeface="HG丸ｺﾞｼｯｸM-PRO"/>
              </a:rPr>
              <a:t>感情を言葉にする</a:t>
            </a:r>
          </a:p>
        </p:txBody>
      </p:sp>
      <p:sp>
        <p:nvSpPr>
          <p:cNvPr id="8" name="右矢印 7"/>
          <p:cNvSpPr/>
          <p:nvPr/>
        </p:nvSpPr>
        <p:spPr>
          <a:xfrm>
            <a:off x="6646228" y="3565986"/>
            <a:ext cx="765534" cy="608827"/>
          </a:xfrm>
          <a:prstGeom prst="rightArrow">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9"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51139" y="4193231"/>
            <a:ext cx="1287462" cy="2109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67148" y="4141180"/>
            <a:ext cx="1735138" cy="204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円形吹き出し 10"/>
          <p:cNvSpPr/>
          <p:nvPr/>
        </p:nvSpPr>
        <p:spPr>
          <a:xfrm>
            <a:off x="7868305" y="1778981"/>
            <a:ext cx="3760787" cy="1776413"/>
          </a:xfrm>
          <a:prstGeom prst="wedgeEllipseCallout">
            <a:avLst>
              <a:gd name="adj1" fmla="val 17079"/>
              <a:gd name="adj2" fmla="val 76100"/>
            </a:avLst>
          </a:prstGeom>
          <a:solidFill>
            <a:schemeClr val="accent5">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400" dirty="0">
                <a:solidFill>
                  <a:srgbClr val="000000"/>
                </a:solidFill>
                <a:latin typeface="HG丸ｺﾞｼｯｸM-PRO"/>
                <a:ea typeface="HG丸ｺﾞｼｯｸM-PRO"/>
                <a:cs typeface="HG丸ｺﾞｼｯｸM-PRO"/>
              </a:rPr>
              <a:t>不機嫌な顔をして　いるあなたをみると悲しいわ</a:t>
            </a:r>
            <a:endParaRPr lang="en-US" altLang="ja-JP" sz="2400" dirty="0">
              <a:solidFill>
                <a:srgbClr val="000000"/>
              </a:solidFill>
              <a:latin typeface="HG丸ｺﾞｼｯｸM-PRO"/>
              <a:ea typeface="HG丸ｺﾞｼｯｸM-PRO"/>
              <a:cs typeface="HG丸ｺﾞｼｯｸM-PRO"/>
            </a:endParaRPr>
          </a:p>
        </p:txBody>
      </p:sp>
      <p:pic>
        <p:nvPicPr>
          <p:cNvPr id="12"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4243" y="4189076"/>
            <a:ext cx="1287462" cy="2109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30252" y="4137025"/>
            <a:ext cx="1735138" cy="204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円形吹き出し 13"/>
          <p:cNvSpPr/>
          <p:nvPr/>
        </p:nvSpPr>
        <p:spPr>
          <a:xfrm>
            <a:off x="2731409" y="1774826"/>
            <a:ext cx="3760787" cy="1776413"/>
          </a:xfrm>
          <a:prstGeom prst="wedgeEllipseCallout">
            <a:avLst>
              <a:gd name="adj1" fmla="val 17079"/>
              <a:gd name="adj2" fmla="val 76100"/>
            </a:avLst>
          </a:prstGeom>
          <a:solidFill>
            <a:schemeClr val="accent5">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r>
              <a:rPr kumimoji="1" lang="ja-JP" altLang="en-US" sz="2400" dirty="0">
                <a:solidFill>
                  <a:srgbClr val="000000"/>
                </a:solidFill>
                <a:latin typeface="HG丸ｺﾞｼｯｸM-PRO"/>
                <a:ea typeface="HG丸ｺﾞｼｯｸM-PRO"/>
                <a:cs typeface="HG丸ｺﾞｼｯｸM-PRO"/>
              </a:rPr>
              <a:t>そんな不機嫌な顔ばかりしないでよ</a:t>
            </a:r>
          </a:p>
        </p:txBody>
      </p:sp>
      <p:sp>
        <p:nvSpPr>
          <p:cNvPr id="15" name="正方形/長方形 14"/>
          <p:cNvSpPr/>
          <p:nvPr/>
        </p:nvSpPr>
        <p:spPr>
          <a:xfrm>
            <a:off x="118534" y="118534"/>
            <a:ext cx="1337734" cy="77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p.35</a:t>
            </a:r>
          </a:p>
        </p:txBody>
      </p:sp>
    </p:spTree>
    <p:extLst>
      <p:ext uri="{BB962C8B-B14F-4D97-AF65-F5344CB8AC3E}">
        <p14:creationId xmlns:p14="http://schemas.microsoft.com/office/powerpoint/2010/main" val="1252323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a:bodyPr>
          <a:lstStyle/>
          <a:p>
            <a:r>
              <a:rPr lang="ja-JP" altLang="en-US" sz="4400" b="1"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このプログラムの目的</a:t>
            </a:r>
          </a:p>
        </p:txBody>
      </p:sp>
      <p:sp>
        <p:nvSpPr>
          <p:cNvPr id="3" name="コンテンツ プレースホルダー 2"/>
          <p:cNvSpPr>
            <a:spLocks noGrp="1"/>
          </p:cNvSpPr>
          <p:nvPr>
            <p:ph idx="1"/>
          </p:nvPr>
        </p:nvSpPr>
        <p:spPr>
          <a:xfrm>
            <a:off x="2175647" y="2023483"/>
            <a:ext cx="9372600" cy="4114800"/>
          </a:xfrm>
        </p:spPr>
        <p:txBody>
          <a:bodyPr rtlCol="0"/>
          <a:lstStyle/>
          <a:p>
            <a:pPr marL="0" indent="0">
              <a:buNone/>
            </a:pPr>
            <a:r>
              <a:rPr lang="ja-JP" altLang="en-US" sz="3600" dirty="0">
                <a:solidFill>
                  <a:srgbClr val="000000"/>
                </a:solidFill>
                <a:latin typeface="HG丸ｺﾞｼｯｸM-PRO"/>
                <a:ea typeface="HG丸ｺﾞｼｯｸM-PRO"/>
                <a:cs typeface="HG丸ｺﾞｼｯｸM-PRO"/>
              </a:rPr>
              <a:t>①自分とパートナーの危ない生活習慣・行動</a:t>
            </a:r>
            <a:endParaRPr lang="en-US" altLang="ja-JP" sz="3600" dirty="0">
              <a:solidFill>
                <a:srgbClr val="000000"/>
              </a:solidFill>
              <a:latin typeface="HG丸ｺﾞｼｯｸM-PRO"/>
              <a:ea typeface="HG丸ｺﾞｼｯｸM-PRO"/>
              <a:cs typeface="HG丸ｺﾞｼｯｸM-PRO"/>
            </a:endParaRPr>
          </a:p>
          <a:p>
            <a:pPr marL="0" indent="0">
              <a:buNone/>
            </a:pPr>
            <a:r>
              <a:rPr lang="ja-JP" altLang="en-US" sz="3600" dirty="0">
                <a:solidFill>
                  <a:srgbClr val="000000"/>
                </a:solidFill>
                <a:latin typeface="HG丸ｺﾞｼｯｸM-PRO"/>
                <a:ea typeface="HG丸ｺﾞｼｯｸM-PRO"/>
                <a:cs typeface="HG丸ｺﾞｼｯｸM-PRO"/>
              </a:rPr>
              <a:t>　を改善し健康的な生活を取り戻してもらう</a:t>
            </a:r>
            <a:endParaRPr lang="en-US" altLang="ja-JP" sz="3600" dirty="0">
              <a:solidFill>
                <a:srgbClr val="000000"/>
              </a:solidFill>
              <a:latin typeface="HG丸ｺﾞｼｯｸM-PRO"/>
              <a:ea typeface="HG丸ｺﾞｼｯｸM-PRO"/>
              <a:cs typeface="HG丸ｺﾞｼｯｸM-PRO"/>
            </a:endParaRPr>
          </a:p>
          <a:p>
            <a:pPr marL="0" indent="0">
              <a:buNone/>
            </a:pPr>
            <a:r>
              <a:rPr lang="ja-JP" altLang="en-US" sz="3600" dirty="0">
                <a:solidFill>
                  <a:srgbClr val="000000"/>
                </a:solidFill>
                <a:latin typeface="HG丸ｺﾞｼｯｸM-PRO"/>
                <a:ea typeface="HG丸ｺﾞｼｯｸM-PRO"/>
                <a:cs typeface="HG丸ｺﾞｼｯｸM-PRO"/>
              </a:rPr>
              <a:t>②家族団らんの時間を増やし家族の生活を</a:t>
            </a:r>
            <a:endParaRPr lang="en-US" altLang="ja-JP" sz="3600" dirty="0">
              <a:solidFill>
                <a:srgbClr val="000000"/>
              </a:solidFill>
              <a:latin typeface="HG丸ｺﾞｼｯｸM-PRO"/>
              <a:ea typeface="HG丸ｺﾞｼｯｸM-PRO"/>
              <a:cs typeface="HG丸ｺﾞｼｯｸM-PRO"/>
            </a:endParaRPr>
          </a:p>
          <a:p>
            <a:pPr marL="0" indent="0">
              <a:buNone/>
            </a:pPr>
            <a:r>
              <a:rPr lang="ja-JP" altLang="en-US" sz="3600" dirty="0">
                <a:solidFill>
                  <a:srgbClr val="000000"/>
                </a:solidFill>
                <a:latin typeface="HG丸ｺﾞｼｯｸM-PRO"/>
                <a:ea typeface="HG丸ｺﾞｼｯｸM-PRO"/>
                <a:cs typeface="HG丸ｺﾞｼｯｸM-PRO"/>
              </a:rPr>
              <a:t>　豊かにする</a:t>
            </a:r>
            <a:endParaRPr lang="en-US" altLang="ja-JP" sz="3600" dirty="0">
              <a:solidFill>
                <a:srgbClr val="000000"/>
              </a:solidFill>
              <a:latin typeface="HG丸ｺﾞｼｯｸM-PRO"/>
              <a:ea typeface="HG丸ｺﾞｼｯｸM-PRO"/>
              <a:cs typeface="HG丸ｺﾞｼｯｸM-PRO"/>
            </a:endParaRPr>
          </a:p>
          <a:p>
            <a:pPr marL="0" indent="0">
              <a:buNone/>
            </a:pPr>
            <a:r>
              <a:rPr lang="ja-JP" altLang="en-US" sz="3600" dirty="0">
                <a:solidFill>
                  <a:srgbClr val="000000"/>
                </a:solidFill>
                <a:latin typeface="HG丸ｺﾞｼｯｸM-PRO"/>
                <a:ea typeface="HG丸ｺﾞｼｯｸM-PRO"/>
                <a:cs typeface="HG丸ｺﾞｼｯｸM-PRO"/>
              </a:rPr>
              <a:t>③パートナーにずっと元気に働いてもらう</a:t>
            </a:r>
            <a:endParaRPr lang="en-US" altLang="ja-JP" sz="3600" dirty="0">
              <a:solidFill>
                <a:srgbClr val="000000"/>
              </a:solidFill>
              <a:latin typeface="HG丸ｺﾞｼｯｸM-PRO"/>
              <a:ea typeface="HG丸ｺﾞｼｯｸM-PRO"/>
              <a:cs typeface="HG丸ｺﾞｼｯｸM-PRO"/>
            </a:endParaRPr>
          </a:p>
        </p:txBody>
      </p:sp>
      <p:sp>
        <p:nvSpPr>
          <p:cNvPr id="4" name="正方形/長方形 3"/>
          <p:cNvSpPr/>
          <p:nvPr/>
        </p:nvSpPr>
        <p:spPr>
          <a:xfrm>
            <a:off x="118534" y="118534"/>
            <a:ext cx="1337734" cy="77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p.6</a:t>
            </a:r>
          </a:p>
        </p:txBody>
      </p:sp>
    </p:spTree>
    <p:extLst>
      <p:ext uri="{BB962C8B-B14F-4D97-AF65-F5344CB8AC3E}">
        <p14:creationId xmlns:p14="http://schemas.microsoft.com/office/powerpoint/2010/main" val="3418206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タイトル 1"/>
          <p:cNvSpPr>
            <a:spLocks noGrp="1"/>
          </p:cNvSpPr>
          <p:nvPr>
            <p:ph type="title"/>
          </p:nvPr>
        </p:nvSpPr>
        <p:spPr/>
        <p:txBody>
          <a:bodyPr>
            <a:normAutofit fontScale="90000"/>
          </a:bodyPr>
          <a:lstStyle/>
          <a:p>
            <a:r>
              <a:rPr lang="ja-JP" altLang="en-US" sz="4400" dirty="0">
                <a:solidFill>
                  <a:srgbClr val="000000"/>
                </a:solidFill>
                <a:latin typeface="HG丸ｺﾞｼｯｸM-PRO"/>
                <a:ea typeface="HG丸ｺﾞｼｯｸM-PRO"/>
                <a:cs typeface="HG丸ｺﾞｼｯｸM-PRO"/>
              </a:rPr>
              <a:t>スキル</a:t>
            </a:r>
            <a:r>
              <a:rPr lang="en-US" altLang="ja-JP" sz="4400" dirty="0">
                <a:solidFill>
                  <a:srgbClr val="000000"/>
                </a:solidFill>
                <a:latin typeface="HG丸ｺﾞｼｯｸM-PRO"/>
                <a:ea typeface="HG丸ｺﾞｼｯｸM-PRO"/>
                <a:cs typeface="HG丸ｺﾞｼｯｸM-PRO"/>
              </a:rPr>
              <a:t>③</a:t>
            </a:r>
            <a:br>
              <a:rPr lang="en-US" altLang="ja-JP" sz="4400" dirty="0">
                <a:solidFill>
                  <a:srgbClr val="000000"/>
                </a:solidFill>
                <a:latin typeface="HG丸ｺﾞｼｯｸM-PRO"/>
                <a:ea typeface="HG丸ｺﾞｼｯｸM-PRO"/>
                <a:cs typeface="HG丸ｺﾞｼｯｸM-PRO"/>
              </a:rPr>
            </a:br>
            <a:r>
              <a:rPr lang="ja-JP" altLang="en-US" sz="4400" dirty="0">
                <a:solidFill>
                  <a:srgbClr val="000000"/>
                </a:solidFill>
                <a:latin typeface="HG丸ｺﾞｼｯｸM-PRO"/>
                <a:ea typeface="HG丸ｺﾞｼｯｸM-PRO"/>
                <a:cs typeface="HG丸ｺﾞｼｯｸM-PRO"/>
              </a:rPr>
              <a:t>感情を言葉にする</a:t>
            </a:r>
          </a:p>
        </p:txBody>
      </p:sp>
      <p:sp>
        <p:nvSpPr>
          <p:cNvPr id="8" name="右矢印 7"/>
          <p:cNvSpPr/>
          <p:nvPr/>
        </p:nvSpPr>
        <p:spPr>
          <a:xfrm>
            <a:off x="6646228" y="3565986"/>
            <a:ext cx="765534" cy="608827"/>
          </a:xfrm>
          <a:prstGeom prst="rightArrow">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9"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51139" y="4193231"/>
            <a:ext cx="1287462" cy="2109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67148" y="4141180"/>
            <a:ext cx="1735138" cy="204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円形吹き出し 10"/>
          <p:cNvSpPr/>
          <p:nvPr/>
        </p:nvSpPr>
        <p:spPr>
          <a:xfrm>
            <a:off x="7200900" y="1778981"/>
            <a:ext cx="4711699" cy="1776413"/>
          </a:xfrm>
          <a:prstGeom prst="wedgeEllipseCallout">
            <a:avLst>
              <a:gd name="adj1" fmla="val 17079"/>
              <a:gd name="adj2" fmla="val 76100"/>
            </a:avLst>
          </a:prstGeom>
          <a:solidFill>
            <a:schemeClr val="accent5">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400" dirty="0">
                <a:solidFill>
                  <a:srgbClr val="000000"/>
                </a:solidFill>
                <a:latin typeface="HG丸ｺﾞｼｯｸM-PRO"/>
                <a:ea typeface="HG丸ｺﾞｼｯｸM-PRO"/>
                <a:cs typeface="HG丸ｺﾞｼｯｸM-PRO"/>
              </a:rPr>
              <a:t>私ばかり働いてると思って悲しくなるの</a:t>
            </a:r>
            <a:endParaRPr lang="en-US" altLang="ja-JP" sz="2400" dirty="0">
              <a:solidFill>
                <a:srgbClr val="000000"/>
              </a:solidFill>
              <a:latin typeface="HG丸ｺﾞｼｯｸM-PRO"/>
              <a:ea typeface="HG丸ｺﾞｼｯｸM-PRO"/>
              <a:cs typeface="HG丸ｺﾞｼｯｸM-PRO"/>
            </a:endParaRPr>
          </a:p>
          <a:p>
            <a:pPr algn="ctr">
              <a:defRPr/>
            </a:pPr>
            <a:r>
              <a:rPr lang="ja-JP" altLang="en-US" sz="2400" dirty="0">
                <a:solidFill>
                  <a:srgbClr val="000000"/>
                </a:solidFill>
                <a:latin typeface="HG丸ｺﾞｼｯｸM-PRO"/>
                <a:ea typeface="HG丸ｺﾞｼｯｸM-PRO"/>
                <a:cs typeface="HG丸ｺﾞｼｯｸM-PRO"/>
              </a:rPr>
              <a:t>あなたも手伝ってくれると嬉しいわ</a:t>
            </a:r>
            <a:endParaRPr lang="en-US" altLang="ja-JP" sz="2400" dirty="0">
              <a:solidFill>
                <a:srgbClr val="000000"/>
              </a:solidFill>
              <a:latin typeface="HG丸ｺﾞｼｯｸM-PRO"/>
              <a:ea typeface="HG丸ｺﾞｼｯｸM-PRO"/>
              <a:cs typeface="HG丸ｺﾞｼｯｸM-PRO"/>
            </a:endParaRPr>
          </a:p>
        </p:txBody>
      </p:sp>
      <p:pic>
        <p:nvPicPr>
          <p:cNvPr id="12"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4243" y="4189076"/>
            <a:ext cx="1287462" cy="2109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30252" y="4137025"/>
            <a:ext cx="1735138" cy="204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円形吹き出し 13"/>
          <p:cNvSpPr/>
          <p:nvPr/>
        </p:nvSpPr>
        <p:spPr>
          <a:xfrm>
            <a:off x="2064004" y="1774826"/>
            <a:ext cx="4711699" cy="1776413"/>
          </a:xfrm>
          <a:prstGeom prst="wedgeEllipseCallout">
            <a:avLst>
              <a:gd name="adj1" fmla="val 17079"/>
              <a:gd name="adj2" fmla="val 76100"/>
            </a:avLst>
          </a:prstGeom>
          <a:solidFill>
            <a:schemeClr val="accent5">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r>
              <a:rPr kumimoji="1" lang="ja-JP" altLang="en-US" sz="2400" dirty="0">
                <a:solidFill>
                  <a:srgbClr val="000000"/>
                </a:solidFill>
                <a:latin typeface="HG丸ｺﾞｼｯｸM-PRO"/>
                <a:ea typeface="HG丸ｺﾞｼｯｸM-PRO"/>
                <a:cs typeface="HG丸ｺﾞｼｯｸM-PRO"/>
              </a:rPr>
              <a:t>私だって</a:t>
            </a:r>
            <a:endParaRPr kumimoji="1" lang="en-US" altLang="ja-JP" sz="2400" dirty="0">
              <a:solidFill>
                <a:srgbClr val="000000"/>
              </a:solidFill>
              <a:latin typeface="HG丸ｺﾞｼｯｸM-PRO"/>
              <a:ea typeface="HG丸ｺﾞｼｯｸM-PRO"/>
              <a:cs typeface="HG丸ｺﾞｼｯｸM-PRO"/>
            </a:endParaRPr>
          </a:p>
          <a:p>
            <a:pPr algn="ctr"/>
            <a:r>
              <a:rPr kumimoji="1" lang="ja-JP" altLang="en-US" sz="2400" dirty="0">
                <a:solidFill>
                  <a:srgbClr val="000000"/>
                </a:solidFill>
                <a:latin typeface="HG丸ｺﾞｼｯｸM-PRO"/>
                <a:ea typeface="HG丸ｺﾞｼｯｸM-PRO"/>
                <a:cs typeface="HG丸ｺﾞｼｯｸM-PRO"/>
              </a:rPr>
              <a:t>仕事してるのよ</a:t>
            </a:r>
          </a:p>
        </p:txBody>
      </p:sp>
      <p:sp>
        <p:nvSpPr>
          <p:cNvPr id="15" name="正方形/長方形 14"/>
          <p:cNvSpPr/>
          <p:nvPr/>
        </p:nvSpPr>
        <p:spPr>
          <a:xfrm>
            <a:off x="118534" y="118534"/>
            <a:ext cx="1337734" cy="77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p.35</a:t>
            </a:r>
          </a:p>
        </p:txBody>
      </p:sp>
    </p:spTree>
    <p:extLst>
      <p:ext uri="{BB962C8B-B14F-4D97-AF65-F5344CB8AC3E}">
        <p14:creationId xmlns:p14="http://schemas.microsoft.com/office/powerpoint/2010/main" val="3252109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08213" y="165100"/>
            <a:ext cx="9372600" cy="755916"/>
          </a:xfrm>
        </p:spPr>
        <p:txBody>
          <a:bodyPr/>
          <a:lstStyle/>
          <a:p>
            <a:r>
              <a:rPr kumimoji="1" lang="ja-JP" altLang="en-US" sz="3600" dirty="0">
                <a:solidFill>
                  <a:srgbClr val="000000"/>
                </a:solidFill>
                <a:latin typeface="HG丸ｺﾞｼｯｸM-PRO"/>
                <a:ea typeface="HG丸ｺﾞｼｯｸM-PRO"/>
                <a:cs typeface="HG丸ｺﾞｼｯｸM-PRO"/>
              </a:rPr>
              <a:t>つい小言を言ってしまう場面</a:t>
            </a:r>
            <a:endParaRPr kumimoji="1" lang="ja-JP" altLang="en-US" dirty="0">
              <a:solidFill>
                <a:srgbClr val="000000"/>
              </a:solidFill>
            </a:endParaRPr>
          </a:p>
        </p:txBody>
      </p:sp>
      <p:sp>
        <p:nvSpPr>
          <p:cNvPr id="3" name="コンテンツ プレースホルダー 2"/>
          <p:cNvSpPr>
            <a:spLocks noGrp="1"/>
          </p:cNvSpPr>
          <p:nvPr>
            <p:ph idx="1"/>
          </p:nvPr>
        </p:nvSpPr>
        <p:spPr>
          <a:xfrm>
            <a:off x="1193800" y="1600200"/>
            <a:ext cx="10387013" cy="4114800"/>
          </a:xfrm>
        </p:spPr>
        <p:txBody>
          <a:bodyPr>
            <a:noAutofit/>
          </a:bodyPr>
          <a:lstStyle/>
          <a:p>
            <a:pPr marL="45720" indent="0">
              <a:buNone/>
            </a:pPr>
            <a:r>
              <a:rPr kumimoji="1" lang="en-US" altLang="ja-JP" sz="3200" dirty="0">
                <a:solidFill>
                  <a:srgbClr val="000000"/>
                </a:solidFill>
                <a:latin typeface="HG丸ｺﾞｼｯｸM-PRO" panose="020F0600000000000000" pitchFamily="50" charset="-128"/>
                <a:ea typeface="HG丸ｺﾞｼｯｸM-PRO" panose="020F0600000000000000" pitchFamily="50" charset="-128"/>
              </a:rPr>
              <a:t>①</a:t>
            </a:r>
            <a:r>
              <a:rPr kumimoji="1" lang="ja-JP" altLang="en-US" sz="3200" dirty="0">
                <a:solidFill>
                  <a:srgbClr val="000000"/>
                </a:solidFill>
                <a:latin typeface="HG丸ｺﾞｼｯｸM-PRO" panose="020F0600000000000000" pitchFamily="50" charset="-128"/>
                <a:ea typeface="HG丸ｺﾞｼｯｸM-PRO" panose="020F0600000000000000" pitchFamily="50" charset="-128"/>
              </a:rPr>
              <a:t>夕食を作って待っていたのにパートナーが仕事から帰ってきてすぐに飲酒を始める</a:t>
            </a:r>
            <a:endParaRPr kumimoji="1" lang="en-US" altLang="ja-JP" sz="3200" dirty="0">
              <a:solidFill>
                <a:schemeClr val="tx2"/>
              </a:solidFill>
              <a:latin typeface="HG丸ｺﾞｼｯｸM-PRO" panose="020F0600000000000000" pitchFamily="50" charset="-128"/>
              <a:ea typeface="HG丸ｺﾞｼｯｸM-PRO" panose="020F0600000000000000" pitchFamily="50" charset="-128"/>
            </a:endParaRPr>
          </a:p>
          <a:p>
            <a:endParaRPr kumimoji="1" lang="en-US" altLang="ja-JP" sz="3200" dirty="0">
              <a:latin typeface="HG丸ｺﾞｼｯｸM-PRO" panose="020F0600000000000000" pitchFamily="50" charset="-128"/>
              <a:ea typeface="HG丸ｺﾞｼｯｸM-PRO" panose="020F0600000000000000" pitchFamily="50" charset="-128"/>
            </a:endParaRPr>
          </a:p>
          <a:p>
            <a:endParaRPr kumimoji="1" lang="en-US" altLang="ja-JP" sz="3200" dirty="0">
              <a:latin typeface="HG丸ｺﾞｼｯｸM-PRO" panose="020F0600000000000000" pitchFamily="50" charset="-128"/>
              <a:ea typeface="HG丸ｺﾞｼｯｸM-PRO" panose="020F0600000000000000" pitchFamily="50" charset="-128"/>
            </a:endParaRPr>
          </a:p>
          <a:p>
            <a:endParaRPr kumimoji="1" lang="en-US" altLang="ja-JP" sz="3200" dirty="0">
              <a:latin typeface="HG丸ｺﾞｼｯｸM-PRO" panose="020F0600000000000000" pitchFamily="50" charset="-128"/>
              <a:ea typeface="HG丸ｺﾞｼｯｸM-PRO" panose="020F0600000000000000" pitchFamily="50" charset="-128"/>
            </a:endParaRPr>
          </a:p>
          <a:p>
            <a:endParaRPr kumimoji="1" lang="en-US" altLang="ja-JP" sz="3200" dirty="0">
              <a:latin typeface="HG丸ｺﾞｼｯｸM-PRO" panose="020F0600000000000000" pitchFamily="50" charset="-128"/>
              <a:ea typeface="HG丸ｺﾞｼｯｸM-PRO" panose="020F0600000000000000" pitchFamily="50" charset="-128"/>
            </a:endParaRPr>
          </a:p>
          <a:p>
            <a:endParaRPr kumimoji="1" lang="en-US" altLang="ja-JP" sz="3200" dirty="0">
              <a:latin typeface="HG丸ｺﾞｼｯｸM-PRO" panose="020F0600000000000000" pitchFamily="50" charset="-128"/>
              <a:ea typeface="HG丸ｺﾞｼｯｸM-PRO" panose="020F0600000000000000" pitchFamily="50" charset="-128"/>
            </a:endParaRPr>
          </a:p>
          <a:p>
            <a:pPr marL="45720" indent="0">
              <a:buNone/>
            </a:pPr>
            <a:r>
              <a:rPr kumimoji="1" lang="ja-JP" altLang="en-US" sz="3200" dirty="0">
                <a:solidFill>
                  <a:schemeClr val="tx2"/>
                </a:solidFill>
                <a:latin typeface="HG丸ｺﾞｼｯｸM-PRO" panose="020F0600000000000000" pitchFamily="50" charset="-128"/>
                <a:ea typeface="HG丸ｺﾞｼｯｸM-PRO" panose="020F0600000000000000" pitchFamily="50" charset="-128"/>
              </a:rPr>
              <a:t>　　　　　どれか場面を選んでください</a:t>
            </a:r>
            <a:endParaRPr kumimoji="1" lang="en-US" altLang="ja-JP" sz="3200" dirty="0">
              <a:latin typeface="HG丸ｺﾞｼｯｸM-PRO" panose="020F0600000000000000" pitchFamily="50" charset="-128"/>
              <a:ea typeface="HG丸ｺﾞｼｯｸM-PRO" panose="020F0600000000000000" pitchFamily="50" charset="-128"/>
            </a:endParaRPr>
          </a:p>
        </p:txBody>
      </p:sp>
      <p:grpSp>
        <p:nvGrpSpPr>
          <p:cNvPr id="8" name="図形グループ 7"/>
          <p:cNvGrpSpPr/>
          <p:nvPr/>
        </p:nvGrpSpPr>
        <p:grpSpPr>
          <a:xfrm>
            <a:off x="3492500" y="2540000"/>
            <a:ext cx="3698875" cy="3317874"/>
            <a:chOff x="0" y="0"/>
            <a:chExt cx="5396230" cy="4483735"/>
          </a:xfrm>
        </p:grpSpPr>
        <p:pic>
          <p:nvPicPr>
            <p:cNvPr id="9" name="図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0"/>
              <a:ext cx="1485900" cy="1871980"/>
            </a:xfrm>
            <a:prstGeom prst="rect">
              <a:avLst/>
            </a:prstGeom>
            <a:noFill/>
            <a:ln>
              <a:noFill/>
            </a:ln>
          </p:spPr>
        </p:pic>
        <p:pic>
          <p:nvPicPr>
            <p:cNvPr id="10" name="図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86360"/>
              <a:ext cx="5396230" cy="4397375"/>
            </a:xfrm>
            <a:prstGeom prst="rect">
              <a:avLst/>
            </a:prstGeom>
            <a:noFill/>
            <a:ln>
              <a:noFill/>
            </a:ln>
          </p:spPr>
        </p:pic>
      </p:grpSp>
      <p:pic>
        <p:nvPicPr>
          <p:cNvPr id="7" name="図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5999" y="2546034"/>
            <a:ext cx="1978025" cy="1978342"/>
          </a:xfrm>
          <a:prstGeom prst="rect">
            <a:avLst/>
          </a:prstGeom>
          <a:noFill/>
          <a:ln>
            <a:noFill/>
          </a:ln>
        </p:spPr>
      </p:pic>
      <p:sp>
        <p:nvSpPr>
          <p:cNvPr id="11" name="正方形/長方形 10"/>
          <p:cNvSpPr/>
          <p:nvPr/>
        </p:nvSpPr>
        <p:spPr>
          <a:xfrm>
            <a:off x="118534" y="118534"/>
            <a:ext cx="1337734" cy="77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p.37</a:t>
            </a:r>
          </a:p>
        </p:txBody>
      </p:sp>
    </p:spTree>
    <p:extLst>
      <p:ext uri="{BB962C8B-B14F-4D97-AF65-F5344CB8AC3E}">
        <p14:creationId xmlns:p14="http://schemas.microsoft.com/office/powerpoint/2010/main" val="2009984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08213" y="165100"/>
            <a:ext cx="9372600" cy="755916"/>
          </a:xfrm>
        </p:spPr>
        <p:txBody>
          <a:bodyPr/>
          <a:lstStyle/>
          <a:p>
            <a:r>
              <a:rPr kumimoji="1" lang="ja-JP" altLang="en-US" sz="3600" dirty="0">
                <a:solidFill>
                  <a:srgbClr val="000000"/>
                </a:solidFill>
                <a:latin typeface="HG丸ｺﾞｼｯｸM-PRO"/>
                <a:ea typeface="HG丸ｺﾞｼｯｸM-PRO"/>
                <a:cs typeface="HG丸ｺﾞｼｯｸM-PRO"/>
              </a:rPr>
              <a:t>つい小言を言ってしまう場面</a:t>
            </a:r>
            <a:endParaRPr kumimoji="1" lang="ja-JP" altLang="en-US" dirty="0">
              <a:solidFill>
                <a:srgbClr val="000000"/>
              </a:solidFill>
            </a:endParaRPr>
          </a:p>
        </p:txBody>
      </p:sp>
      <p:sp>
        <p:nvSpPr>
          <p:cNvPr id="3" name="コンテンツ プレースホルダー 2"/>
          <p:cNvSpPr>
            <a:spLocks noGrp="1"/>
          </p:cNvSpPr>
          <p:nvPr>
            <p:ph idx="1"/>
          </p:nvPr>
        </p:nvSpPr>
        <p:spPr>
          <a:xfrm>
            <a:off x="1193800" y="1600200"/>
            <a:ext cx="10387013" cy="4114800"/>
          </a:xfrm>
        </p:spPr>
        <p:txBody>
          <a:bodyPr>
            <a:noAutofit/>
          </a:bodyPr>
          <a:lstStyle/>
          <a:p>
            <a:pPr marL="45720" indent="0">
              <a:buNone/>
            </a:pPr>
            <a:r>
              <a:rPr kumimoji="1" lang="en-US" altLang="ja-JP" sz="3200" dirty="0">
                <a:solidFill>
                  <a:srgbClr val="000000"/>
                </a:solidFill>
                <a:latin typeface="HG丸ｺﾞｼｯｸM-PRO" panose="020F0600000000000000" pitchFamily="50" charset="-128"/>
                <a:ea typeface="HG丸ｺﾞｼｯｸM-PRO" panose="020F0600000000000000" pitchFamily="50" charset="-128"/>
              </a:rPr>
              <a:t>②</a:t>
            </a:r>
            <a:r>
              <a:rPr kumimoji="1" lang="ja-JP" altLang="en-US" sz="3200" dirty="0">
                <a:solidFill>
                  <a:srgbClr val="000000"/>
                </a:solidFill>
                <a:latin typeface="HG丸ｺﾞｼｯｸM-PRO" panose="020F0600000000000000" pitchFamily="50" charset="-128"/>
                <a:ea typeface="HG丸ｺﾞｼｯｸM-PRO" panose="020F0600000000000000" pitchFamily="50" charset="-128"/>
              </a:rPr>
              <a:t>パートナーが全然手伝ってくれないので、イライラ　してきた</a:t>
            </a:r>
            <a:endParaRPr kumimoji="1" lang="en-US" altLang="ja-JP" sz="3200" dirty="0">
              <a:solidFill>
                <a:srgbClr val="000000"/>
              </a:solidFill>
              <a:latin typeface="HG丸ｺﾞｼｯｸM-PRO" panose="020F0600000000000000" pitchFamily="50" charset="-128"/>
              <a:ea typeface="HG丸ｺﾞｼｯｸM-PRO" panose="020F0600000000000000" pitchFamily="50" charset="-128"/>
            </a:endParaRPr>
          </a:p>
          <a:p>
            <a:pPr marL="45720" indent="0">
              <a:buNone/>
            </a:pPr>
            <a:r>
              <a:rPr kumimoji="1" lang="ja-JP" altLang="en-US" sz="3200" dirty="0">
                <a:solidFill>
                  <a:srgbClr val="000000"/>
                </a:solidFill>
                <a:latin typeface="HG丸ｺﾞｼｯｸM-PRO" panose="020F0600000000000000" pitchFamily="50" charset="-128"/>
                <a:ea typeface="HG丸ｺﾞｼｯｸM-PRO" panose="020F0600000000000000" pitchFamily="50" charset="-128"/>
              </a:rPr>
              <a:t>　　　　　　　　　　　　　　　　　　　　</a:t>
            </a:r>
            <a:r>
              <a:rPr kumimoji="1" lang="ja-JP" altLang="en-US" sz="3200" dirty="0">
                <a:latin typeface="HG丸ｺﾞｼｯｸM-PRO" panose="020F0600000000000000" pitchFamily="50" charset="-128"/>
                <a:ea typeface="HG丸ｺﾞｼｯｸM-PRO" panose="020F0600000000000000" pitchFamily="50" charset="-128"/>
              </a:rPr>
              <a:t>　　　　　</a:t>
            </a:r>
            <a:endParaRPr kumimoji="1" lang="en-US" altLang="ja-JP" sz="3200" dirty="0">
              <a:latin typeface="HG丸ｺﾞｼｯｸM-PRO" panose="020F0600000000000000" pitchFamily="50" charset="-128"/>
              <a:ea typeface="HG丸ｺﾞｼｯｸM-PRO" panose="020F0600000000000000" pitchFamily="50" charset="-128"/>
            </a:endParaRPr>
          </a:p>
          <a:p>
            <a:pPr marL="45720" indent="0">
              <a:buNone/>
            </a:pPr>
            <a:r>
              <a:rPr kumimoji="1" lang="ja-JP" altLang="en-US" sz="3200" dirty="0">
                <a:latin typeface="HG丸ｺﾞｼｯｸM-PRO" panose="020F0600000000000000" pitchFamily="50" charset="-128"/>
                <a:ea typeface="HG丸ｺﾞｼｯｸM-PRO" panose="020F0600000000000000" pitchFamily="50" charset="-128"/>
              </a:rPr>
              <a:t>　　　　　</a:t>
            </a:r>
            <a:endParaRPr kumimoji="1" lang="en-US" altLang="ja-JP" sz="3200" dirty="0">
              <a:latin typeface="HG丸ｺﾞｼｯｸM-PRO" panose="020F0600000000000000" pitchFamily="50" charset="-128"/>
              <a:ea typeface="HG丸ｺﾞｼｯｸM-PRO" panose="020F0600000000000000" pitchFamily="50" charset="-128"/>
            </a:endParaRPr>
          </a:p>
          <a:p>
            <a:pPr marL="45720" indent="0">
              <a:buNone/>
            </a:pPr>
            <a:r>
              <a:rPr kumimoji="1" lang="ja-JP" altLang="ja-JP" sz="3200" dirty="0">
                <a:solidFill>
                  <a:schemeClr val="tx2"/>
                </a:solidFill>
                <a:latin typeface="HG丸ｺﾞｼｯｸM-PRO" panose="020F0600000000000000" pitchFamily="50" charset="-128"/>
                <a:ea typeface="HG丸ｺﾞｼｯｸM-PRO" panose="020F0600000000000000" pitchFamily="50" charset="-128"/>
              </a:rPr>
              <a:t>　</a:t>
            </a:r>
            <a:r>
              <a:rPr kumimoji="1" lang="ja-JP" altLang="en-US" sz="3200" dirty="0">
                <a:solidFill>
                  <a:schemeClr val="tx2"/>
                </a:solidFill>
                <a:latin typeface="HG丸ｺﾞｼｯｸM-PRO" panose="020F0600000000000000" pitchFamily="50" charset="-128"/>
                <a:ea typeface="HG丸ｺﾞｼｯｸM-PRO" panose="020F0600000000000000" pitchFamily="50" charset="-128"/>
              </a:rPr>
              <a:t>　　　　</a:t>
            </a:r>
            <a:endParaRPr kumimoji="1" lang="en-US" altLang="ja-JP" sz="3200" dirty="0">
              <a:solidFill>
                <a:schemeClr val="tx2"/>
              </a:solidFill>
              <a:latin typeface="HG丸ｺﾞｼｯｸM-PRO" panose="020F0600000000000000" pitchFamily="50" charset="-128"/>
              <a:ea typeface="HG丸ｺﾞｼｯｸM-PRO" panose="020F0600000000000000" pitchFamily="50" charset="-128"/>
            </a:endParaRPr>
          </a:p>
          <a:p>
            <a:pPr marL="45720" indent="0">
              <a:buNone/>
            </a:pPr>
            <a:endParaRPr kumimoji="1" lang="en-US" altLang="ja-JP" sz="3200" dirty="0">
              <a:solidFill>
                <a:schemeClr val="tx2"/>
              </a:solidFill>
              <a:latin typeface="HG丸ｺﾞｼｯｸM-PRO" panose="020F0600000000000000" pitchFamily="50" charset="-128"/>
              <a:ea typeface="HG丸ｺﾞｼｯｸM-PRO" panose="020F0600000000000000" pitchFamily="50" charset="-128"/>
            </a:endParaRPr>
          </a:p>
          <a:p>
            <a:pPr marL="45720" indent="0">
              <a:buNone/>
            </a:pPr>
            <a:r>
              <a:rPr kumimoji="1" lang="ja-JP" altLang="ja-JP" sz="3200" dirty="0">
                <a:solidFill>
                  <a:schemeClr val="tx2"/>
                </a:solidFill>
                <a:latin typeface="HG丸ｺﾞｼｯｸM-PRO" panose="020F0600000000000000" pitchFamily="50" charset="-128"/>
                <a:ea typeface="HG丸ｺﾞｼｯｸM-PRO" panose="020F0600000000000000" pitchFamily="50" charset="-128"/>
              </a:rPr>
              <a:t>　</a:t>
            </a:r>
            <a:r>
              <a:rPr kumimoji="1" lang="ja-JP" altLang="en-US" sz="3200" dirty="0">
                <a:solidFill>
                  <a:schemeClr val="tx2"/>
                </a:solidFill>
                <a:latin typeface="HG丸ｺﾞｼｯｸM-PRO" panose="020F0600000000000000" pitchFamily="50" charset="-128"/>
                <a:ea typeface="HG丸ｺﾞｼｯｸM-PRO" panose="020F0600000000000000" pitchFamily="50" charset="-128"/>
              </a:rPr>
              <a:t>　　　どれか場面を選んでください</a:t>
            </a:r>
            <a:endParaRPr kumimoji="1" lang="en-US" altLang="ja-JP" sz="3200" dirty="0">
              <a:solidFill>
                <a:schemeClr val="tx2"/>
              </a:solidFill>
              <a:latin typeface="HG丸ｺﾞｼｯｸM-PRO" panose="020F0600000000000000" pitchFamily="50" charset="-128"/>
              <a:ea typeface="HG丸ｺﾞｼｯｸM-PRO" panose="020F0600000000000000" pitchFamily="50" charset="-128"/>
            </a:endParaRPr>
          </a:p>
          <a:p>
            <a:endParaRPr kumimoji="1" lang="ja-JP" altLang="en-US" sz="3200" dirty="0">
              <a:latin typeface="HG丸ｺﾞｼｯｸM-PRO" panose="020F0600000000000000" pitchFamily="50" charset="-128"/>
              <a:ea typeface="HG丸ｺﾞｼｯｸM-PRO" panose="020F0600000000000000" pitchFamily="50" charset="-128"/>
            </a:endParaRPr>
          </a:p>
        </p:txBody>
      </p:sp>
      <p:pic>
        <p:nvPicPr>
          <p:cNvPr id="15" name="図 14"/>
          <p:cNvPicPr/>
          <p:nvPr/>
        </p:nvPicPr>
        <p:blipFill>
          <a:blip r:embed="rId3">
            <a:extLst>
              <a:ext uri="{28A0092B-C50C-407E-A947-70E740481C1C}">
                <a14:useLocalDpi xmlns:a14="http://schemas.microsoft.com/office/drawing/2010/main" val="0"/>
              </a:ext>
            </a:extLst>
          </a:blip>
          <a:srcRect/>
          <a:stretch>
            <a:fillRect/>
          </a:stretch>
        </p:blipFill>
        <p:spPr bwMode="auto">
          <a:xfrm>
            <a:off x="7683500" y="3174999"/>
            <a:ext cx="1619249" cy="2206625"/>
          </a:xfrm>
          <a:prstGeom prst="rect">
            <a:avLst/>
          </a:prstGeom>
          <a:noFill/>
          <a:ln>
            <a:noFill/>
          </a:ln>
        </p:spPr>
      </p:pic>
      <p:pic>
        <p:nvPicPr>
          <p:cNvPr id="16" name="図 1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1125" y="2952750"/>
            <a:ext cx="1285875" cy="1095376"/>
          </a:xfrm>
          <a:prstGeom prst="rect">
            <a:avLst/>
          </a:prstGeom>
          <a:noFill/>
          <a:ln>
            <a:noFill/>
          </a:ln>
        </p:spPr>
      </p:pic>
      <p:pic>
        <p:nvPicPr>
          <p:cNvPr id="18" name="図 17"/>
          <p:cNvPicPr>
            <a:picLocks noChangeAspect="1"/>
          </p:cNvPicPr>
          <p:nvPr/>
        </p:nvPicPr>
        <p:blipFill>
          <a:blip r:embed="rId5"/>
          <a:stretch>
            <a:fillRect/>
          </a:stretch>
        </p:blipFill>
        <p:spPr>
          <a:xfrm>
            <a:off x="9182100" y="2143124"/>
            <a:ext cx="1838959" cy="1895475"/>
          </a:xfrm>
          <a:prstGeom prst="rect">
            <a:avLst/>
          </a:prstGeom>
        </p:spPr>
      </p:pic>
      <p:pic>
        <p:nvPicPr>
          <p:cNvPr id="14" name="図 13"/>
          <p:cNvPicPr/>
          <p:nvPr/>
        </p:nvPicPr>
        <p:blipFill>
          <a:blip r:embed="rId6">
            <a:extLst>
              <a:ext uri="{28A0092B-C50C-407E-A947-70E740481C1C}">
                <a14:useLocalDpi xmlns:a14="http://schemas.microsoft.com/office/drawing/2010/main" val="0"/>
              </a:ext>
            </a:extLst>
          </a:blip>
          <a:srcRect/>
          <a:stretch>
            <a:fillRect/>
          </a:stretch>
        </p:blipFill>
        <p:spPr bwMode="auto">
          <a:xfrm>
            <a:off x="2301876" y="3206750"/>
            <a:ext cx="2968624" cy="2070099"/>
          </a:xfrm>
          <a:prstGeom prst="rect">
            <a:avLst/>
          </a:prstGeom>
          <a:noFill/>
          <a:ln>
            <a:noFill/>
          </a:ln>
        </p:spPr>
      </p:pic>
    </p:spTree>
    <p:extLst>
      <p:ext uri="{BB962C8B-B14F-4D97-AF65-F5344CB8AC3E}">
        <p14:creationId xmlns:p14="http://schemas.microsoft.com/office/powerpoint/2010/main" val="3901948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a:solidFill>
                  <a:srgbClr val="000000"/>
                </a:solidFill>
                <a:latin typeface="HG丸ｺﾞｼｯｸM-PRO"/>
                <a:ea typeface="HG丸ｺﾞｼｯｸM-PRO"/>
                <a:cs typeface="HG丸ｺﾞｼｯｸM-PRO"/>
              </a:rPr>
              <a:t>コミュニケーションについての</a:t>
            </a:r>
            <a:br>
              <a:rPr lang="en-US" altLang="ja-JP" sz="3600" dirty="0">
                <a:solidFill>
                  <a:srgbClr val="000000"/>
                </a:solidFill>
                <a:latin typeface="HG丸ｺﾞｼｯｸM-PRO"/>
                <a:ea typeface="HG丸ｺﾞｼｯｸM-PRO"/>
                <a:cs typeface="HG丸ｺﾞｼｯｸM-PRO"/>
              </a:rPr>
            </a:br>
            <a:r>
              <a:rPr lang="ja-JP" altLang="en-US" sz="3600" dirty="0">
                <a:solidFill>
                  <a:srgbClr val="000000"/>
                </a:solidFill>
                <a:latin typeface="HG丸ｺﾞｼｯｸM-PRO"/>
                <a:ea typeface="HG丸ｺﾞｼｯｸM-PRO"/>
                <a:cs typeface="HG丸ｺﾞｼｯｸM-PRO"/>
              </a:rPr>
              <a:t>目標を立ててみましょう</a:t>
            </a:r>
            <a:endParaRPr kumimoji="1" lang="ja-JP" altLang="en-US" dirty="0">
              <a:solidFill>
                <a:srgbClr val="000000"/>
              </a:solidFill>
            </a:endParaRPr>
          </a:p>
        </p:txBody>
      </p:sp>
      <p:sp>
        <p:nvSpPr>
          <p:cNvPr id="3" name="コンテンツ プレースホルダー 2"/>
          <p:cNvSpPr>
            <a:spLocks noGrp="1"/>
          </p:cNvSpPr>
          <p:nvPr>
            <p:ph idx="1"/>
          </p:nvPr>
        </p:nvSpPr>
        <p:spPr>
          <a:xfrm>
            <a:off x="1219200" y="1600200"/>
            <a:ext cx="10361613" cy="4114800"/>
          </a:xfrm>
        </p:spPr>
        <p:txBody>
          <a:bodyPr>
            <a:normAutofit/>
          </a:bodyPr>
          <a:lstStyle/>
          <a:p>
            <a:pPr marL="514350" indent="-514350">
              <a:buFont typeface="+mj-ea"/>
              <a:buAutoNum type="circleNumDbPlain"/>
            </a:pPr>
            <a:r>
              <a:rPr lang="ja-JP" altLang="en-US" sz="3600" dirty="0">
                <a:solidFill>
                  <a:srgbClr val="000000"/>
                </a:solidFill>
                <a:latin typeface="HG丸ｺﾞｼｯｸM-PRO"/>
                <a:ea typeface="HG丸ｺﾞｼｯｸM-PRO"/>
                <a:cs typeface="HG丸ｺﾞｼｯｸM-PRO"/>
              </a:rPr>
              <a:t>“わたし”を主語にした言い方をする</a:t>
            </a:r>
            <a:endParaRPr lang="en-US" altLang="ja-JP" sz="3600" dirty="0">
              <a:solidFill>
                <a:srgbClr val="000000"/>
              </a:solidFill>
              <a:latin typeface="HG丸ｺﾞｼｯｸM-PRO"/>
              <a:ea typeface="HG丸ｺﾞｼｯｸM-PRO"/>
              <a:cs typeface="HG丸ｺﾞｼｯｸM-PRO"/>
            </a:endParaRPr>
          </a:p>
          <a:p>
            <a:pPr marL="514350" indent="-514350">
              <a:buFont typeface="+mj-ea"/>
              <a:buAutoNum type="circleNumDbPlain"/>
            </a:pPr>
            <a:r>
              <a:rPr lang="ja-JP" altLang="en-US" sz="3600" dirty="0">
                <a:solidFill>
                  <a:srgbClr val="000000"/>
                </a:solidFill>
                <a:latin typeface="HG丸ｺﾞｼｯｸM-PRO"/>
                <a:ea typeface="HG丸ｺﾞｼｯｸM-PRO"/>
                <a:cs typeface="HG丸ｺﾞｼｯｸM-PRO"/>
              </a:rPr>
              <a:t>肯定的な言い方をする</a:t>
            </a:r>
            <a:endParaRPr lang="en-US" altLang="ja-JP" sz="3600" dirty="0">
              <a:solidFill>
                <a:srgbClr val="000000"/>
              </a:solidFill>
              <a:latin typeface="HG丸ｺﾞｼｯｸM-PRO"/>
              <a:ea typeface="HG丸ｺﾞｼｯｸM-PRO"/>
              <a:cs typeface="HG丸ｺﾞｼｯｸM-PRO"/>
            </a:endParaRPr>
          </a:p>
          <a:p>
            <a:pPr marL="514350" indent="-514350">
              <a:buFont typeface="+mj-ea"/>
              <a:buAutoNum type="circleNumDbPlain"/>
            </a:pPr>
            <a:r>
              <a:rPr lang="ja-JP" altLang="en-US" sz="3600" dirty="0">
                <a:solidFill>
                  <a:srgbClr val="000000"/>
                </a:solidFill>
                <a:latin typeface="HG丸ｺﾞｼｯｸM-PRO"/>
                <a:ea typeface="HG丸ｺﾞｼｯｸM-PRO"/>
                <a:cs typeface="HG丸ｺﾞｼｯｸM-PRO"/>
              </a:rPr>
              <a:t>自分の感情に名前をつける</a:t>
            </a:r>
            <a:endParaRPr lang="en-US" altLang="ja-JP" sz="3600" dirty="0">
              <a:solidFill>
                <a:srgbClr val="000000"/>
              </a:solidFill>
              <a:latin typeface="HG丸ｺﾞｼｯｸM-PRO"/>
              <a:ea typeface="HG丸ｺﾞｼｯｸM-PRO"/>
              <a:cs typeface="HG丸ｺﾞｼｯｸM-PRO"/>
            </a:endParaRPr>
          </a:p>
          <a:p>
            <a:pPr marL="0" indent="0">
              <a:buNone/>
            </a:pPr>
            <a:r>
              <a:rPr kumimoji="1" lang="ja-JP" altLang="en-US" sz="3600" dirty="0">
                <a:solidFill>
                  <a:srgbClr val="000000"/>
                </a:solidFill>
                <a:latin typeface="HG丸ｺﾞｼｯｸM-PRO"/>
                <a:ea typeface="HG丸ｺﾞｼｯｸM-PRO"/>
                <a:cs typeface="HG丸ｺﾞｼｯｸM-PRO"/>
              </a:rPr>
              <a:t>のどれかを使って</a:t>
            </a:r>
            <a:r>
              <a:rPr kumimoji="1" lang="ja-JP" altLang="en-US" sz="3600" u="sng" dirty="0">
                <a:solidFill>
                  <a:srgbClr val="000000"/>
                </a:solidFill>
                <a:latin typeface="HG丸ｺﾞｼｯｸM-PRO"/>
                <a:ea typeface="HG丸ｺﾞｼｯｸM-PRO"/>
                <a:cs typeface="HG丸ｺﾞｼｯｸM-PRO"/>
              </a:rPr>
              <a:t>つい小言を言ってしまう場面</a:t>
            </a:r>
            <a:r>
              <a:rPr kumimoji="1" lang="ja-JP" altLang="en-US" sz="3600" dirty="0">
                <a:solidFill>
                  <a:srgbClr val="000000"/>
                </a:solidFill>
                <a:latin typeface="HG丸ｺﾞｼｯｸM-PRO"/>
                <a:ea typeface="HG丸ｺﾞｼｯｸM-PRO"/>
                <a:cs typeface="HG丸ｺﾞｼｯｸM-PRO"/>
              </a:rPr>
              <a:t>で　　　小言や説教に代わる言葉を言い換えてみましょう</a:t>
            </a:r>
            <a:endParaRPr lang="en-US" altLang="ja-JP" sz="3600" dirty="0">
              <a:solidFill>
                <a:srgbClr val="000000"/>
              </a:solidFill>
              <a:latin typeface="HG丸ｺﾞｼｯｸM-PRO"/>
              <a:ea typeface="HG丸ｺﾞｼｯｸM-PRO"/>
              <a:cs typeface="HG丸ｺﾞｼｯｸM-PRO"/>
            </a:endParaRPr>
          </a:p>
        </p:txBody>
      </p:sp>
      <p:sp>
        <p:nvSpPr>
          <p:cNvPr id="4" name="正方形/長方形 3"/>
          <p:cNvSpPr/>
          <p:nvPr/>
        </p:nvSpPr>
        <p:spPr>
          <a:xfrm>
            <a:off x="118534" y="118534"/>
            <a:ext cx="1337734" cy="77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p.37</a:t>
            </a:r>
          </a:p>
        </p:txBody>
      </p:sp>
    </p:spTree>
    <p:extLst>
      <p:ext uri="{BB962C8B-B14F-4D97-AF65-F5344CB8AC3E}">
        <p14:creationId xmlns:p14="http://schemas.microsoft.com/office/powerpoint/2010/main" val="2816987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5400" dirty="0">
                <a:solidFill>
                  <a:srgbClr val="000000"/>
                </a:solidFill>
                <a:latin typeface="HG丸ｺﾞｼｯｸM-PRO"/>
                <a:ea typeface="HG丸ｺﾞｼｯｸM-PRO"/>
                <a:cs typeface="HG丸ｺﾞｼｯｸM-PRO"/>
              </a:rPr>
              <a:t>グループにわかれてやってみましょう</a:t>
            </a:r>
            <a:endParaRPr kumimoji="1" lang="ja-JP" altLang="en-US" dirty="0">
              <a:solidFill>
                <a:srgbClr val="000000"/>
              </a:solidFill>
            </a:endParaRPr>
          </a:p>
        </p:txBody>
      </p:sp>
    </p:spTree>
    <p:extLst>
      <p:ext uri="{BB962C8B-B14F-4D97-AF65-F5344CB8AC3E}">
        <p14:creationId xmlns:p14="http://schemas.microsoft.com/office/powerpoint/2010/main" val="2806230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BEBA8EAE-BF5A-486C-A8C5-ECC9F3942E4B}">
                <a14:imgProps xmlns:a14="http://schemas.microsoft.com/office/drawing/2010/main">
                  <a14:imgLayer r:embed="rId4">
                    <a14:imgEffect>
                      <a14:backgroundRemoval t="0" b="99594" l="332" r="99336">
                        <a14:foregroundMark x1="26578" y1="19270" x2="42193" y2="50913"/>
                        <a14:foregroundMark x1="32558" y1="32252" x2="93688" y2="23732"/>
                        <a14:foregroundMark x1="53156" y1="9331" x2="56478" y2="28803"/>
                        <a14:foregroundMark x1="64120" y1="35700" x2="86711" y2="47667"/>
                        <a14:foregroundMark x1="75748" y1="37728" x2="79070" y2="12576"/>
                        <a14:foregroundMark x1="76412" y1="34280" x2="87375" y2="33671"/>
                        <a14:foregroundMark x1="54153" y1="54361" x2="70764" y2="36511"/>
                        <a14:foregroundMark x1="42525" y1="72819" x2="55482" y2="84381"/>
                        <a14:foregroundMark x1="25581" y1="92698" x2="40199" y2="91481"/>
                      </a14:backgroundRemoval>
                    </a14:imgEffect>
                  </a14:imgLayer>
                </a14:imgProps>
              </a:ext>
            </a:extLst>
          </a:blip>
          <a:stretch>
            <a:fillRect/>
          </a:stretch>
        </p:blipFill>
        <p:spPr>
          <a:xfrm>
            <a:off x="515545" y="4374041"/>
            <a:ext cx="1287468" cy="2108709"/>
          </a:xfrm>
          <a:prstGeom prst="rect">
            <a:avLst/>
          </a:prstGeom>
        </p:spPr>
      </p:pic>
      <p:pic>
        <p:nvPicPr>
          <p:cNvPr id="3" name="図 2"/>
          <p:cNvPicPr>
            <a:picLocks noChangeAspect="1"/>
          </p:cNvPicPr>
          <p:nvPr/>
        </p:nvPicPr>
        <p:blipFill>
          <a:blip r:embed="rId5" cstate="print">
            <a:extLst>
              <a:ext uri="{BEBA8EAE-BF5A-486C-A8C5-ECC9F3942E4B}">
                <a14:imgProps xmlns:a14="http://schemas.microsoft.com/office/drawing/2010/main">
                  <a14:imgLayer r:embed="rId6">
                    <a14:imgEffect>
                      <a14:backgroundRemoval t="416" b="100000" l="0" r="100000">
                        <a14:foregroundMark x1="29340" y1="45530" x2="68704" y2="37422"/>
                        <a14:foregroundMark x1="28606" y1="32640" x2="47677" y2="19543"/>
                        <a14:foregroundMark x1="27628" y1="39501" x2="38875" y2="35967"/>
                        <a14:foregroundMark x1="63570" y1="66112" x2="68704" y2="63410"/>
                        <a14:foregroundMark x1="59658" y1="76507" x2="62836" y2="70894"/>
                        <a14:foregroundMark x1="6112" y1="44075" x2="13692" y2="46778"/>
                        <a14:foregroundMark x1="15403" y1="51143" x2="28606" y2="54678"/>
                        <a14:foregroundMark x1="24205" y1="22661" x2="45966" y2="18919"/>
                      </a14:backgroundRemoval>
                    </a14:imgEffect>
                  </a14:imgLayer>
                </a14:imgProps>
              </a:ext>
            </a:extLst>
          </a:blip>
          <a:stretch>
            <a:fillRect/>
          </a:stretch>
        </p:blipFill>
        <p:spPr>
          <a:xfrm>
            <a:off x="9882430" y="4503596"/>
            <a:ext cx="1735735" cy="2041293"/>
          </a:xfrm>
          <a:prstGeom prst="rect">
            <a:avLst/>
          </a:prstGeom>
        </p:spPr>
      </p:pic>
      <p:sp>
        <p:nvSpPr>
          <p:cNvPr id="4" name="正方形/長方形 3"/>
          <p:cNvSpPr/>
          <p:nvPr/>
        </p:nvSpPr>
        <p:spPr>
          <a:xfrm>
            <a:off x="1670256" y="869889"/>
            <a:ext cx="8525266" cy="2554545"/>
          </a:xfrm>
          <a:prstGeom prst="rect">
            <a:avLst/>
          </a:prstGeom>
        </p:spPr>
        <p:txBody>
          <a:bodyPr wrap="square">
            <a:spAutoFit/>
          </a:bodyPr>
          <a:lstStyle/>
          <a:p>
            <a:pPr>
              <a:defRPr/>
            </a:pPr>
            <a:endParaRPr lang="en-US" altLang="ja-JP" sz="3200" dirty="0">
              <a:latin typeface="HG丸ｺﾞｼｯｸM-PRO"/>
              <a:ea typeface="HG丸ｺﾞｼｯｸM-PRO"/>
              <a:cs typeface="HG丸ｺﾞｼｯｸM-PRO"/>
            </a:endParaRPr>
          </a:p>
          <a:p>
            <a:pPr>
              <a:defRPr/>
            </a:pPr>
            <a:r>
              <a:rPr lang="ja-JP" altLang="en-US" sz="3200" dirty="0">
                <a:solidFill>
                  <a:srgbClr val="000000"/>
                </a:solidFill>
                <a:latin typeface="HG丸ｺﾞｼｯｸM-PRO"/>
                <a:ea typeface="HG丸ｺﾞｼｯｸM-PRO"/>
                <a:cs typeface="HG丸ｺﾞｼｯｸM-PRO"/>
              </a:rPr>
              <a:t>＜場面＞</a:t>
            </a:r>
            <a:endParaRPr lang="en-US" altLang="ja-JP" sz="3200" dirty="0">
              <a:solidFill>
                <a:srgbClr val="000000"/>
              </a:solidFill>
              <a:latin typeface="HG丸ｺﾞｼｯｸM-PRO"/>
              <a:ea typeface="HG丸ｺﾞｼｯｸM-PRO"/>
              <a:cs typeface="HG丸ｺﾞｼｯｸM-PRO"/>
            </a:endParaRPr>
          </a:p>
          <a:p>
            <a:pPr>
              <a:defRPr/>
            </a:pPr>
            <a:r>
              <a:rPr lang="ja-JP" altLang="en-US" sz="3200" dirty="0">
                <a:solidFill>
                  <a:srgbClr val="000000"/>
                </a:solidFill>
                <a:latin typeface="HG丸ｺﾞｼｯｸM-PRO"/>
                <a:ea typeface="HG丸ｺﾞｼｯｸM-PRO"/>
                <a:cs typeface="HG丸ｺﾞｼｯｸM-PRO"/>
              </a:rPr>
              <a:t>夕飯を作って待っていたのに</a:t>
            </a:r>
            <a:r>
              <a:rPr kumimoji="1" lang="ja-JP" altLang="en-US" sz="3200" dirty="0">
                <a:solidFill>
                  <a:srgbClr val="000000"/>
                </a:solidFill>
                <a:latin typeface="HG丸ｺﾞｼｯｸM-PRO" panose="020F0600000000000000" pitchFamily="50" charset="-128"/>
                <a:ea typeface="HG丸ｺﾞｼｯｸM-PRO" panose="020F0600000000000000" pitchFamily="50" charset="-128"/>
              </a:rPr>
              <a:t>パートナーが　夜遅く飲酒して帰ってきた</a:t>
            </a:r>
            <a:endParaRPr kumimoji="1" lang="en-US" altLang="ja-JP" sz="3200" dirty="0">
              <a:solidFill>
                <a:schemeClr val="tx2"/>
              </a:solidFill>
              <a:latin typeface="HG丸ｺﾞｼｯｸM-PRO" panose="020F0600000000000000" pitchFamily="50" charset="-128"/>
              <a:ea typeface="HG丸ｺﾞｼｯｸM-PRO" panose="020F0600000000000000" pitchFamily="50" charset="-128"/>
            </a:endParaRPr>
          </a:p>
          <a:p>
            <a:pPr>
              <a:defRPr/>
            </a:pPr>
            <a:endParaRPr lang="en-US" altLang="ja-JP" sz="3200" dirty="0">
              <a:solidFill>
                <a:srgbClr val="000000"/>
              </a:solidFill>
              <a:latin typeface="HG丸ｺﾞｼｯｸM-PRO"/>
              <a:ea typeface="HG丸ｺﾞｼｯｸM-PRO"/>
              <a:cs typeface="HG丸ｺﾞｼｯｸM-PRO"/>
            </a:endParaRPr>
          </a:p>
        </p:txBody>
      </p:sp>
      <p:sp>
        <p:nvSpPr>
          <p:cNvPr id="5" name="タイトル 1"/>
          <p:cNvSpPr txBox="1">
            <a:spLocks/>
          </p:cNvSpPr>
          <p:nvPr/>
        </p:nvSpPr>
        <p:spPr>
          <a:xfrm>
            <a:off x="1130903" y="513540"/>
            <a:ext cx="9910557" cy="1200416"/>
          </a:xfrm>
          <a:prstGeom prst="rect">
            <a:avLst/>
          </a:prstGeom>
        </p:spPr>
        <p:txBody>
          <a:bodyPr rtlCol="0">
            <a:normAutofit fontScale="97500"/>
          </a:bodyPr>
          <a:lstStyle>
            <a:lvl1pPr algn="l" defTabSz="914400" rtl="0" eaLnBrk="1" latinLnBrk="0" hangingPunct="1">
              <a:lnSpc>
                <a:spcPct val="90000"/>
              </a:lnSpc>
              <a:spcBef>
                <a:spcPct val="0"/>
              </a:spcBef>
              <a:buNone/>
              <a:defRPr sz="3400" kern="1200">
                <a:solidFill>
                  <a:schemeClr val="tx1"/>
                </a:solidFill>
                <a:latin typeface="ＭＳ Ｐゴシック" panose="020B0600070205080204" pitchFamily="50" charset="-128"/>
                <a:ea typeface="ＭＳ Ｐゴシック" panose="020B0600070205080204" pitchFamily="50" charset="-128"/>
                <a:cs typeface="+mj-cs"/>
              </a:defRPr>
            </a:lvl1pPr>
          </a:lstStyle>
          <a:p>
            <a:pPr algn="ctr"/>
            <a:r>
              <a:rPr lang="ja-JP" altLang="en-US" sz="4400" dirty="0">
                <a:solidFill>
                  <a:srgbClr val="000000"/>
                </a:solidFill>
                <a:latin typeface="HG丸ｺﾞｼｯｸM-PRO"/>
                <a:ea typeface="HG丸ｺﾞｼｯｸM-PRO"/>
                <a:cs typeface="HG丸ｺﾞｼｯｸM-PRO"/>
              </a:rPr>
              <a:t>グループにわかれてやってみましょう</a:t>
            </a:r>
            <a:endParaRPr lang="ja-JP" altLang="en-US" sz="4400" b="1" dirty="0">
              <a:solidFill>
                <a:srgbClr val="000000"/>
              </a:solidFill>
              <a:latin typeface="HG丸ｺﾞｼｯｸM-PRO"/>
              <a:ea typeface="HG丸ｺﾞｼｯｸM-PRO"/>
              <a:cs typeface="HG丸ｺﾞｼｯｸM-PRO"/>
              <a:sym typeface="ＭＳ Ｐゴシック" panose="020B0600070205080204" pitchFamily="50" charset="-128"/>
            </a:endParaRPr>
          </a:p>
        </p:txBody>
      </p:sp>
      <p:sp>
        <p:nvSpPr>
          <p:cNvPr id="6" name="角丸四角形 5"/>
          <p:cNvSpPr/>
          <p:nvPr/>
        </p:nvSpPr>
        <p:spPr>
          <a:xfrm>
            <a:off x="2108200" y="5547844"/>
            <a:ext cx="7975599" cy="880534"/>
          </a:xfrm>
          <a:prstGeom prst="round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a:solidFill>
                  <a:schemeClr val="tx2"/>
                </a:solidFill>
                <a:latin typeface="HG丸ｺﾞｼｯｸM-PRO"/>
                <a:ea typeface="HG丸ｺﾞｼｯｸM-PRO"/>
                <a:cs typeface="HG丸ｺﾞｼｯｸM-PRO"/>
              </a:rPr>
              <a:t>コ</a:t>
            </a:r>
            <a:r>
              <a:rPr kumimoji="1" lang="ja-JP" altLang="en-US" sz="2800" dirty="0">
                <a:solidFill>
                  <a:srgbClr val="000000"/>
                </a:solidFill>
                <a:latin typeface="HG丸ｺﾞｼｯｸM-PRO"/>
                <a:ea typeface="HG丸ｺﾞｼｯｸM-PRO"/>
                <a:cs typeface="HG丸ｺﾞｼｯｸM-PRO"/>
              </a:rPr>
              <a:t>ミ</a:t>
            </a:r>
            <a:r>
              <a:rPr kumimoji="1" lang="ja-JP" altLang="en-US" sz="2800" dirty="0">
                <a:solidFill>
                  <a:schemeClr val="tx2"/>
                </a:solidFill>
                <a:latin typeface="HG丸ｺﾞｼｯｸM-PRO"/>
                <a:ea typeface="HG丸ｺﾞｼｯｸM-PRO"/>
                <a:cs typeface="HG丸ｺﾞｼｯｸM-PRO"/>
              </a:rPr>
              <a:t>ュニケーションスキル</a:t>
            </a:r>
            <a:r>
              <a:rPr kumimoji="1" lang="en-US" altLang="ja-JP" sz="2800" dirty="0">
                <a:solidFill>
                  <a:schemeClr val="tx2"/>
                </a:solidFill>
                <a:latin typeface="HG丸ｺﾞｼｯｸM-PRO"/>
                <a:ea typeface="HG丸ｺﾞｼｯｸM-PRO"/>
                <a:cs typeface="HG丸ｺﾞｼｯｸM-PRO"/>
              </a:rPr>
              <a:t>①②③</a:t>
            </a:r>
            <a:r>
              <a:rPr kumimoji="1" lang="ja-JP" altLang="en-US" sz="2800" dirty="0">
                <a:solidFill>
                  <a:schemeClr val="tx2"/>
                </a:solidFill>
                <a:latin typeface="HG丸ｺﾞｼｯｸM-PRO"/>
                <a:ea typeface="HG丸ｺﾞｼｯｸM-PRO"/>
                <a:cs typeface="HG丸ｺﾞｼｯｸM-PRO"/>
              </a:rPr>
              <a:t>を</a:t>
            </a:r>
            <a:endParaRPr kumimoji="1" lang="en-US" altLang="ja-JP" sz="2800" dirty="0">
              <a:solidFill>
                <a:schemeClr val="tx2"/>
              </a:solidFill>
              <a:latin typeface="HG丸ｺﾞｼｯｸM-PRO"/>
              <a:ea typeface="HG丸ｺﾞｼｯｸM-PRO"/>
              <a:cs typeface="HG丸ｺﾞｼｯｸM-PRO"/>
            </a:endParaRPr>
          </a:p>
          <a:p>
            <a:pPr algn="ctr"/>
            <a:r>
              <a:rPr kumimoji="1" lang="ja-JP" altLang="en-US" sz="2800" dirty="0">
                <a:solidFill>
                  <a:schemeClr val="tx2"/>
                </a:solidFill>
                <a:latin typeface="HG丸ｺﾞｼｯｸM-PRO"/>
                <a:ea typeface="HG丸ｺﾞｼｯｸM-PRO"/>
                <a:cs typeface="HG丸ｺﾞｼｯｸM-PRO"/>
              </a:rPr>
              <a:t>使って言い換えると？</a:t>
            </a:r>
          </a:p>
        </p:txBody>
      </p:sp>
      <p:sp>
        <p:nvSpPr>
          <p:cNvPr id="7" name="円形吹き出し 6"/>
          <p:cNvSpPr/>
          <p:nvPr/>
        </p:nvSpPr>
        <p:spPr>
          <a:xfrm>
            <a:off x="2196178" y="3162778"/>
            <a:ext cx="7409922" cy="1776413"/>
          </a:xfrm>
          <a:prstGeom prst="wedgeEllipseCallout">
            <a:avLst>
              <a:gd name="adj1" fmla="val 51422"/>
              <a:gd name="adj2" fmla="val 56714"/>
            </a:avLst>
          </a:prstGeom>
          <a:solidFill>
            <a:schemeClr val="accent5">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800" dirty="0">
                <a:solidFill>
                  <a:srgbClr val="000000"/>
                </a:solidFill>
                <a:latin typeface="HG丸ｺﾞｼｯｸM-PRO"/>
                <a:ea typeface="HG丸ｺﾞｼｯｸM-PRO"/>
                <a:cs typeface="HG丸ｺﾞｼｯｸM-PRO"/>
              </a:rPr>
              <a:t>なんで遅くなったの！</a:t>
            </a:r>
            <a:endParaRPr lang="en-US" altLang="ja-JP" sz="2800" dirty="0">
              <a:solidFill>
                <a:srgbClr val="000000"/>
              </a:solidFill>
              <a:latin typeface="HG丸ｺﾞｼｯｸM-PRO"/>
              <a:ea typeface="HG丸ｺﾞｼｯｸM-PRO"/>
              <a:cs typeface="HG丸ｺﾞｼｯｸM-PRO"/>
            </a:endParaRPr>
          </a:p>
          <a:p>
            <a:pPr algn="ctr">
              <a:defRPr/>
            </a:pPr>
            <a:r>
              <a:rPr lang="ja-JP" altLang="en-US" sz="2800" dirty="0">
                <a:solidFill>
                  <a:srgbClr val="000000"/>
                </a:solidFill>
                <a:latin typeface="HG丸ｺﾞｼｯｸM-PRO"/>
                <a:ea typeface="HG丸ｺﾞｼｯｸM-PRO"/>
                <a:cs typeface="HG丸ｺﾞｼｯｸM-PRO"/>
              </a:rPr>
              <a:t>また飲んできて！</a:t>
            </a:r>
            <a:endParaRPr lang="en-US" altLang="ja-JP" sz="2800" dirty="0">
              <a:solidFill>
                <a:srgbClr val="000000"/>
              </a:solidFill>
              <a:latin typeface="HG丸ｺﾞｼｯｸM-PRO"/>
              <a:ea typeface="HG丸ｺﾞｼｯｸM-PRO"/>
              <a:cs typeface="HG丸ｺﾞｼｯｸM-PRO"/>
            </a:endParaRPr>
          </a:p>
          <a:p>
            <a:pPr algn="ctr">
              <a:defRPr/>
            </a:pPr>
            <a:r>
              <a:rPr lang="ja-JP" altLang="en-US" sz="2800" dirty="0">
                <a:solidFill>
                  <a:srgbClr val="000000"/>
                </a:solidFill>
                <a:latin typeface="HG丸ｺﾞｼｯｸM-PRO"/>
                <a:ea typeface="HG丸ｺﾞｼｯｸM-PRO"/>
                <a:cs typeface="HG丸ｺﾞｼｯｸM-PRO"/>
              </a:rPr>
              <a:t>連絡くらい頂戴よ</a:t>
            </a:r>
          </a:p>
        </p:txBody>
      </p:sp>
    </p:spTree>
    <p:extLst>
      <p:ext uri="{BB962C8B-B14F-4D97-AF65-F5344CB8AC3E}">
        <p14:creationId xmlns:p14="http://schemas.microsoft.com/office/powerpoint/2010/main" val="1454039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BEBA8EAE-BF5A-486C-A8C5-ECC9F3942E4B}">
                <a14:imgProps xmlns:a14="http://schemas.microsoft.com/office/drawing/2010/main">
                  <a14:imgLayer r:embed="rId4">
                    <a14:imgEffect>
                      <a14:backgroundRemoval t="0" b="99594" l="332" r="99336">
                        <a14:foregroundMark x1="26578" y1="19270" x2="42193" y2="50913"/>
                        <a14:foregroundMark x1="32558" y1="32252" x2="93688" y2="23732"/>
                        <a14:foregroundMark x1="53156" y1="9331" x2="56478" y2="28803"/>
                        <a14:foregroundMark x1="64120" y1="35700" x2="86711" y2="47667"/>
                        <a14:foregroundMark x1="75748" y1="37728" x2="79070" y2="12576"/>
                        <a14:foregroundMark x1="76412" y1="34280" x2="87375" y2="33671"/>
                        <a14:foregroundMark x1="54153" y1="54361" x2="70764" y2="36511"/>
                        <a14:foregroundMark x1="42525" y1="72819" x2="55482" y2="84381"/>
                        <a14:foregroundMark x1="25581" y1="92698" x2="40199" y2="91481"/>
                      </a14:backgroundRemoval>
                    </a14:imgEffect>
                  </a14:imgLayer>
                </a14:imgProps>
              </a:ext>
            </a:extLst>
          </a:blip>
          <a:stretch>
            <a:fillRect/>
          </a:stretch>
        </p:blipFill>
        <p:spPr>
          <a:xfrm>
            <a:off x="277420" y="4437541"/>
            <a:ext cx="1287468" cy="2108709"/>
          </a:xfrm>
          <a:prstGeom prst="rect">
            <a:avLst/>
          </a:prstGeom>
        </p:spPr>
      </p:pic>
      <p:pic>
        <p:nvPicPr>
          <p:cNvPr id="3" name="図 2"/>
          <p:cNvPicPr>
            <a:picLocks noChangeAspect="1"/>
          </p:cNvPicPr>
          <p:nvPr/>
        </p:nvPicPr>
        <p:blipFill>
          <a:blip r:embed="rId5" cstate="print">
            <a:extLst>
              <a:ext uri="{BEBA8EAE-BF5A-486C-A8C5-ECC9F3942E4B}">
                <a14:imgProps xmlns:a14="http://schemas.microsoft.com/office/drawing/2010/main">
                  <a14:imgLayer r:embed="rId6">
                    <a14:imgEffect>
                      <a14:backgroundRemoval t="416" b="100000" l="0" r="100000">
                        <a14:foregroundMark x1="29340" y1="45530" x2="68704" y2="37422"/>
                        <a14:foregroundMark x1="28606" y1="32640" x2="47677" y2="19543"/>
                        <a14:foregroundMark x1="27628" y1="39501" x2="38875" y2="35967"/>
                        <a14:foregroundMark x1="63570" y1="66112" x2="68704" y2="63410"/>
                        <a14:foregroundMark x1="59658" y1="76507" x2="62836" y2="70894"/>
                        <a14:foregroundMark x1="6112" y1="44075" x2="13692" y2="46778"/>
                        <a14:foregroundMark x1="15403" y1="51143" x2="28606" y2="54678"/>
                        <a14:foregroundMark x1="24205" y1="22661" x2="45966" y2="18919"/>
                      </a14:backgroundRemoval>
                    </a14:imgEffect>
                  </a14:imgLayer>
                </a14:imgProps>
              </a:ext>
            </a:extLst>
          </a:blip>
          <a:stretch>
            <a:fillRect/>
          </a:stretch>
        </p:blipFill>
        <p:spPr>
          <a:xfrm>
            <a:off x="9882430" y="4503596"/>
            <a:ext cx="1735735" cy="2041293"/>
          </a:xfrm>
          <a:prstGeom prst="rect">
            <a:avLst/>
          </a:prstGeom>
        </p:spPr>
      </p:pic>
      <p:sp>
        <p:nvSpPr>
          <p:cNvPr id="4" name="正方形/長方形 3"/>
          <p:cNvSpPr/>
          <p:nvPr/>
        </p:nvSpPr>
        <p:spPr>
          <a:xfrm>
            <a:off x="1670256" y="869889"/>
            <a:ext cx="8525266" cy="2554545"/>
          </a:xfrm>
          <a:prstGeom prst="rect">
            <a:avLst/>
          </a:prstGeom>
        </p:spPr>
        <p:txBody>
          <a:bodyPr wrap="square">
            <a:spAutoFit/>
          </a:bodyPr>
          <a:lstStyle/>
          <a:p>
            <a:pPr>
              <a:defRPr/>
            </a:pPr>
            <a:endParaRPr lang="en-US" altLang="ja-JP" sz="3200" dirty="0">
              <a:latin typeface="HG丸ｺﾞｼｯｸM-PRO"/>
              <a:ea typeface="HG丸ｺﾞｼｯｸM-PRO"/>
              <a:cs typeface="HG丸ｺﾞｼｯｸM-PRO"/>
            </a:endParaRPr>
          </a:p>
          <a:p>
            <a:pPr>
              <a:defRPr/>
            </a:pPr>
            <a:r>
              <a:rPr lang="ja-JP" altLang="en-US" sz="3200" dirty="0">
                <a:solidFill>
                  <a:srgbClr val="000000"/>
                </a:solidFill>
                <a:latin typeface="HG丸ｺﾞｼｯｸM-PRO"/>
                <a:ea typeface="HG丸ｺﾞｼｯｸM-PRO"/>
                <a:cs typeface="HG丸ｺﾞｼｯｸM-PRO"/>
              </a:rPr>
              <a:t>＜場面＞</a:t>
            </a:r>
            <a:endParaRPr lang="en-US" altLang="ja-JP" sz="3200" dirty="0">
              <a:solidFill>
                <a:srgbClr val="000000"/>
              </a:solidFill>
              <a:latin typeface="HG丸ｺﾞｼｯｸM-PRO"/>
              <a:ea typeface="HG丸ｺﾞｼｯｸM-PRO"/>
              <a:cs typeface="HG丸ｺﾞｼｯｸM-PRO"/>
            </a:endParaRPr>
          </a:p>
          <a:p>
            <a:pPr>
              <a:defRPr/>
            </a:pPr>
            <a:r>
              <a:rPr lang="ja-JP" altLang="en-US" sz="3200" dirty="0">
                <a:solidFill>
                  <a:srgbClr val="000000"/>
                </a:solidFill>
                <a:latin typeface="HG丸ｺﾞｼｯｸM-PRO"/>
                <a:ea typeface="HG丸ｺﾞｼｯｸM-PRO"/>
                <a:cs typeface="HG丸ｺﾞｼｯｸM-PRO"/>
              </a:rPr>
              <a:t>夕飯を作って待っていたのに</a:t>
            </a:r>
            <a:r>
              <a:rPr kumimoji="1" lang="ja-JP" altLang="en-US" sz="3200" dirty="0">
                <a:solidFill>
                  <a:srgbClr val="000000"/>
                </a:solidFill>
                <a:latin typeface="HG丸ｺﾞｼｯｸM-PRO" panose="020F0600000000000000" pitchFamily="50" charset="-128"/>
                <a:ea typeface="HG丸ｺﾞｼｯｸM-PRO" panose="020F0600000000000000" pitchFamily="50" charset="-128"/>
              </a:rPr>
              <a:t>パートナーが　仕事から帰ってきてすぐに飲酒を始める</a:t>
            </a:r>
            <a:endParaRPr kumimoji="1" lang="en-US" altLang="ja-JP" sz="3200" dirty="0">
              <a:solidFill>
                <a:schemeClr val="tx2"/>
              </a:solidFill>
              <a:latin typeface="HG丸ｺﾞｼｯｸM-PRO" panose="020F0600000000000000" pitchFamily="50" charset="-128"/>
              <a:ea typeface="HG丸ｺﾞｼｯｸM-PRO" panose="020F0600000000000000" pitchFamily="50" charset="-128"/>
            </a:endParaRPr>
          </a:p>
          <a:p>
            <a:pPr>
              <a:defRPr/>
            </a:pPr>
            <a:endParaRPr lang="en-US" altLang="ja-JP" sz="3200" dirty="0">
              <a:solidFill>
                <a:srgbClr val="000000"/>
              </a:solidFill>
              <a:latin typeface="HG丸ｺﾞｼｯｸM-PRO"/>
              <a:ea typeface="HG丸ｺﾞｼｯｸM-PRO"/>
              <a:cs typeface="HG丸ｺﾞｼｯｸM-PRO"/>
            </a:endParaRPr>
          </a:p>
        </p:txBody>
      </p:sp>
      <p:sp>
        <p:nvSpPr>
          <p:cNvPr id="5" name="タイトル 1"/>
          <p:cNvSpPr txBox="1">
            <a:spLocks/>
          </p:cNvSpPr>
          <p:nvPr/>
        </p:nvSpPr>
        <p:spPr>
          <a:xfrm>
            <a:off x="1130903" y="513540"/>
            <a:ext cx="9910557" cy="1200416"/>
          </a:xfrm>
          <a:prstGeom prst="rect">
            <a:avLst/>
          </a:prstGeom>
        </p:spPr>
        <p:txBody>
          <a:bodyPr rtlCol="0">
            <a:normAutofit fontScale="97500"/>
          </a:bodyPr>
          <a:lstStyle>
            <a:lvl1pPr algn="l" defTabSz="914400" rtl="0" eaLnBrk="1" latinLnBrk="0" hangingPunct="1">
              <a:lnSpc>
                <a:spcPct val="90000"/>
              </a:lnSpc>
              <a:spcBef>
                <a:spcPct val="0"/>
              </a:spcBef>
              <a:buNone/>
              <a:defRPr sz="3400" kern="1200">
                <a:solidFill>
                  <a:schemeClr val="tx1"/>
                </a:solidFill>
                <a:latin typeface="ＭＳ Ｐゴシック" panose="020B0600070205080204" pitchFamily="50" charset="-128"/>
                <a:ea typeface="ＭＳ Ｐゴシック" panose="020B0600070205080204" pitchFamily="50" charset="-128"/>
                <a:cs typeface="+mj-cs"/>
              </a:defRPr>
            </a:lvl1pPr>
          </a:lstStyle>
          <a:p>
            <a:pPr algn="ctr"/>
            <a:r>
              <a:rPr lang="ja-JP" altLang="en-US" sz="4400" dirty="0">
                <a:solidFill>
                  <a:srgbClr val="000000"/>
                </a:solidFill>
                <a:latin typeface="HG丸ｺﾞｼｯｸM-PRO"/>
                <a:ea typeface="HG丸ｺﾞｼｯｸM-PRO"/>
                <a:cs typeface="HG丸ｺﾞｼｯｸM-PRO"/>
              </a:rPr>
              <a:t>グループにわかれてやってみましょう</a:t>
            </a:r>
            <a:endParaRPr lang="ja-JP" altLang="en-US" sz="4400" b="1" dirty="0">
              <a:solidFill>
                <a:srgbClr val="000000"/>
              </a:solidFill>
              <a:latin typeface="HG丸ｺﾞｼｯｸM-PRO"/>
              <a:ea typeface="HG丸ｺﾞｼｯｸM-PRO"/>
              <a:cs typeface="HG丸ｺﾞｼｯｸM-PRO"/>
              <a:sym typeface="ＭＳ Ｐゴシック" panose="020B0600070205080204" pitchFamily="50" charset="-128"/>
            </a:endParaRPr>
          </a:p>
        </p:txBody>
      </p:sp>
      <p:sp>
        <p:nvSpPr>
          <p:cNvPr id="7" name="円形吹き出し 6"/>
          <p:cNvSpPr/>
          <p:nvPr/>
        </p:nvSpPr>
        <p:spPr>
          <a:xfrm>
            <a:off x="2227928" y="2924653"/>
            <a:ext cx="7409922" cy="1776413"/>
          </a:xfrm>
          <a:prstGeom prst="wedgeEllipseCallout">
            <a:avLst>
              <a:gd name="adj1" fmla="val 51422"/>
              <a:gd name="adj2" fmla="val 56714"/>
            </a:avLst>
          </a:prstGeom>
          <a:solidFill>
            <a:schemeClr val="accent5">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800" dirty="0">
                <a:solidFill>
                  <a:schemeClr val="tx2"/>
                </a:solidFill>
                <a:latin typeface="HG丸ｺﾞｼｯｸM-PRO"/>
                <a:ea typeface="HG丸ｺﾞｼｯｸM-PRO"/>
                <a:cs typeface="HG丸ｺﾞｼｯｸM-PRO"/>
              </a:rPr>
              <a:t>なんで遅くなったの！</a:t>
            </a:r>
            <a:endParaRPr lang="en-US" altLang="ja-JP" sz="2800" dirty="0">
              <a:solidFill>
                <a:schemeClr val="tx2"/>
              </a:solidFill>
              <a:latin typeface="HG丸ｺﾞｼｯｸM-PRO"/>
              <a:ea typeface="HG丸ｺﾞｼｯｸM-PRO"/>
              <a:cs typeface="HG丸ｺﾞｼｯｸM-PRO"/>
            </a:endParaRPr>
          </a:p>
          <a:p>
            <a:pPr algn="ctr">
              <a:defRPr/>
            </a:pPr>
            <a:r>
              <a:rPr lang="ja-JP" altLang="en-US" sz="2800" dirty="0">
                <a:solidFill>
                  <a:schemeClr val="tx2"/>
                </a:solidFill>
                <a:latin typeface="HG丸ｺﾞｼｯｸM-PRO"/>
                <a:ea typeface="HG丸ｺﾞｼｯｸM-PRO"/>
                <a:cs typeface="HG丸ｺﾞｼｯｸM-PRO"/>
              </a:rPr>
              <a:t>また飲んできて！</a:t>
            </a:r>
            <a:endParaRPr lang="en-US" altLang="ja-JP" sz="2800" dirty="0">
              <a:solidFill>
                <a:schemeClr val="tx2"/>
              </a:solidFill>
              <a:latin typeface="HG丸ｺﾞｼｯｸM-PRO"/>
              <a:ea typeface="HG丸ｺﾞｼｯｸM-PRO"/>
              <a:cs typeface="HG丸ｺﾞｼｯｸM-PRO"/>
            </a:endParaRPr>
          </a:p>
          <a:p>
            <a:pPr algn="ctr">
              <a:defRPr/>
            </a:pPr>
            <a:r>
              <a:rPr lang="ja-JP" altLang="en-US" sz="2800" dirty="0">
                <a:solidFill>
                  <a:schemeClr val="tx2"/>
                </a:solidFill>
                <a:latin typeface="HG丸ｺﾞｼｯｸM-PRO"/>
                <a:ea typeface="HG丸ｺﾞｼｯｸM-PRO"/>
                <a:cs typeface="HG丸ｺﾞｼｯｸM-PRO"/>
              </a:rPr>
              <a:t>連絡くらい頂戴よ</a:t>
            </a:r>
          </a:p>
        </p:txBody>
      </p:sp>
      <p:sp>
        <p:nvSpPr>
          <p:cNvPr id="8" name="円形吹き出し 7"/>
          <p:cNvSpPr/>
          <p:nvPr/>
        </p:nvSpPr>
        <p:spPr>
          <a:xfrm>
            <a:off x="2243559" y="4812314"/>
            <a:ext cx="7409922" cy="1776413"/>
          </a:xfrm>
          <a:prstGeom prst="wedgeEllipseCallout">
            <a:avLst>
              <a:gd name="adj1" fmla="val 51422"/>
              <a:gd name="adj2" fmla="val 56714"/>
            </a:avLst>
          </a:prstGeom>
          <a:solidFill>
            <a:schemeClr val="accent5">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800" dirty="0">
                <a:solidFill>
                  <a:srgbClr val="000000"/>
                </a:solidFill>
                <a:latin typeface="HG丸ｺﾞｼｯｸM-PRO"/>
                <a:ea typeface="HG丸ｺﾞｼｯｸM-PRO"/>
                <a:cs typeface="HG丸ｺﾞｼｯｸM-PRO"/>
              </a:rPr>
              <a:t>連絡がなくて、わたし心配したわ。遅くなる時は連絡があると助かるわ</a:t>
            </a:r>
          </a:p>
        </p:txBody>
      </p:sp>
      <p:sp>
        <p:nvSpPr>
          <p:cNvPr id="9" name="右矢印 8"/>
          <p:cNvSpPr/>
          <p:nvPr/>
        </p:nvSpPr>
        <p:spPr>
          <a:xfrm rot="5400000">
            <a:off x="7663449" y="4435449"/>
            <a:ext cx="765534" cy="608827"/>
          </a:xfrm>
          <a:prstGeom prst="rightArrow">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68589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a:bodyPr>
          <a:lstStyle/>
          <a:p>
            <a:r>
              <a:rPr lang="ja-JP" altLang="en-US" sz="4400" b="1"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ホームワーク</a:t>
            </a:r>
          </a:p>
        </p:txBody>
      </p:sp>
      <p:sp>
        <p:nvSpPr>
          <p:cNvPr id="3" name="コンテンツ プレースホルダー 2"/>
          <p:cNvSpPr>
            <a:spLocks noGrp="1"/>
          </p:cNvSpPr>
          <p:nvPr>
            <p:ph idx="1"/>
          </p:nvPr>
        </p:nvSpPr>
        <p:spPr>
          <a:xfrm>
            <a:off x="2175647" y="2023483"/>
            <a:ext cx="9372600" cy="4114800"/>
          </a:xfrm>
        </p:spPr>
        <p:txBody>
          <a:bodyPr rtlCol="0">
            <a:normAutofit/>
          </a:bodyPr>
          <a:lstStyle/>
          <a:p>
            <a:pPr marL="45720" indent="0">
              <a:buNone/>
            </a:pPr>
            <a:r>
              <a:rPr lang="ja-JP" altLang="ja-JP" sz="3600" dirty="0">
                <a:solidFill>
                  <a:srgbClr val="000000"/>
                </a:solidFill>
                <a:latin typeface="HG丸ｺﾞｼｯｸM-PRO"/>
                <a:ea typeface="HG丸ｺﾞｼｯｸM-PRO"/>
                <a:cs typeface="HG丸ｺﾞｼｯｸM-PRO"/>
              </a:rPr>
              <a:t>①お酒（や生活</a:t>
            </a:r>
            <a:r>
              <a:rPr lang="ja-JP" altLang="en-US" sz="3600" dirty="0">
                <a:solidFill>
                  <a:srgbClr val="000000"/>
                </a:solidFill>
                <a:latin typeface="HG丸ｺﾞｼｯｸM-PRO"/>
                <a:ea typeface="HG丸ｺﾞｼｯｸM-PRO"/>
                <a:cs typeface="HG丸ｺﾞｼｯｸM-PRO"/>
              </a:rPr>
              <a:t>習慣</a:t>
            </a:r>
            <a:r>
              <a:rPr lang="ja-JP" altLang="ja-JP" sz="3600" dirty="0">
                <a:solidFill>
                  <a:srgbClr val="000000"/>
                </a:solidFill>
                <a:latin typeface="HG丸ｺﾞｼｯｸM-PRO"/>
                <a:ea typeface="HG丸ｺﾞｼｯｸM-PRO"/>
                <a:cs typeface="HG丸ｺﾞｼｯｸM-PRO"/>
              </a:rPr>
              <a:t>）についての立てた目標を実行する</a:t>
            </a:r>
          </a:p>
          <a:p>
            <a:pPr marL="45720" indent="0">
              <a:buNone/>
            </a:pPr>
            <a:r>
              <a:rPr lang="ja-JP" altLang="ja-JP" sz="3600" dirty="0">
                <a:solidFill>
                  <a:srgbClr val="000000"/>
                </a:solidFill>
                <a:latin typeface="HG丸ｺﾞｼｯｸM-PRO"/>
                <a:ea typeface="HG丸ｺﾞｼｯｸM-PRO"/>
                <a:cs typeface="HG丸ｺﾞｼｯｸM-PRO"/>
              </a:rPr>
              <a:t>②</a:t>
            </a:r>
            <a:r>
              <a:rPr lang="ja-JP" altLang="en-US" sz="3600" dirty="0">
                <a:solidFill>
                  <a:srgbClr val="000000"/>
                </a:solidFill>
                <a:latin typeface="HG丸ｺﾞｼｯｸM-PRO"/>
                <a:ea typeface="HG丸ｺﾞｼｯｸM-PRO"/>
                <a:cs typeface="HG丸ｺﾞｼｯｸM-PRO"/>
              </a:rPr>
              <a:t>自分が立てた行動目標を周囲に</a:t>
            </a:r>
            <a:r>
              <a:rPr lang="ja-JP" altLang="ja-JP" sz="3600" dirty="0">
                <a:solidFill>
                  <a:srgbClr val="000000"/>
                </a:solidFill>
                <a:latin typeface="HG丸ｺﾞｼｯｸM-PRO"/>
                <a:ea typeface="HG丸ｺﾞｼｯｸM-PRO"/>
                <a:cs typeface="HG丸ｺﾞｼｯｸM-PRO"/>
              </a:rPr>
              <a:t>宣言する</a:t>
            </a:r>
          </a:p>
          <a:p>
            <a:pPr marL="45720" indent="0">
              <a:buNone/>
            </a:pPr>
            <a:r>
              <a:rPr lang="ja-JP" altLang="ja-JP" sz="3600" dirty="0">
                <a:solidFill>
                  <a:srgbClr val="000000"/>
                </a:solidFill>
                <a:latin typeface="HG丸ｺﾞｼｯｸM-PRO"/>
                <a:ea typeface="HG丸ｺﾞｼｯｸM-PRO"/>
                <a:cs typeface="HG丸ｺﾞｼｯｸM-PRO"/>
              </a:rPr>
              <a:t>③パートナーに、このプログラムに参加していることを伝える</a:t>
            </a:r>
          </a:p>
          <a:p>
            <a:pPr marL="45720" indent="0">
              <a:buNone/>
            </a:pPr>
            <a:r>
              <a:rPr lang="en-US" altLang="ja-JP" sz="3600" dirty="0">
                <a:solidFill>
                  <a:srgbClr val="000000"/>
                </a:solidFill>
                <a:latin typeface="HG丸ｺﾞｼｯｸM-PRO"/>
                <a:ea typeface="HG丸ｺﾞｼｯｸM-PRO"/>
                <a:cs typeface="HG丸ｺﾞｼｯｸM-PRO"/>
              </a:rPr>
              <a:t>④</a:t>
            </a:r>
            <a:r>
              <a:rPr lang="ja-JP" altLang="ja-JP" sz="3600" dirty="0">
                <a:solidFill>
                  <a:srgbClr val="000000"/>
                </a:solidFill>
                <a:latin typeface="HG丸ｺﾞｼｯｸM-PRO"/>
                <a:ea typeface="HG丸ｺﾞｼｯｸM-PRO"/>
                <a:cs typeface="HG丸ｺﾞｼｯｸM-PRO"/>
              </a:rPr>
              <a:t>コミュニケーション・スキルを実践する </a:t>
            </a:r>
            <a:endParaRPr lang="en-US" altLang="ja-JP" sz="3600" dirty="0">
              <a:solidFill>
                <a:srgbClr val="000000"/>
              </a:solidFill>
              <a:latin typeface="HG丸ｺﾞｼｯｸM-PRO"/>
              <a:ea typeface="HG丸ｺﾞｼｯｸM-PRO"/>
              <a:cs typeface="HG丸ｺﾞｼｯｸM-PRO"/>
            </a:endParaRPr>
          </a:p>
        </p:txBody>
      </p:sp>
    </p:spTree>
    <p:extLst>
      <p:ext uri="{BB962C8B-B14F-4D97-AF65-F5344CB8AC3E}">
        <p14:creationId xmlns:p14="http://schemas.microsoft.com/office/powerpoint/2010/main" val="902782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dirty="0">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次回の予定</a:t>
            </a:r>
            <a:endParaRPr lang="en-US" altLang="ja-JP" dirty="0">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p:txBody>
      </p:sp>
      <p:sp>
        <p:nvSpPr>
          <p:cNvPr id="3" name="コンテンツ プレースホルダー 2"/>
          <p:cNvSpPr>
            <a:spLocks noGrp="1"/>
          </p:cNvSpPr>
          <p:nvPr>
            <p:ph idx="1"/>
          </p:nvPr>
        </p:nvSpPr>
        <p:spPr/>
        <p:txBody>
          <a:bodyPr rtlCol="0">
            <a:normAutofit/>
          </a:bodyPr>
          <a:lstStyle/>
          <a:p>
            <a:pPr marL="45720" indent="0">
              <a:buNone/>
            </a:pPr>
            <a:r>
              <a:rPr lang="ja-JP" altLang="en-US" sz="4400" dirty="0">
                <a:solidFill>
                  <a:srgbClr val="000000"/>
                </a:solidFill>
                <a:latin typeface="HG丸ｺﾞｼｯｸM-PRO"/>
                <a:ea typeface="HG丸ｺﾞｼｯｸM-PRO"/>
                <a:cs typeface="HG丸ｺﾞｼｯｸM-PRO"/>
              </a:rPr>
              <a:t>お疲れ様でした</a:t>
            </a:r>
            <a:endParaRPr lang="en-US" altLang="ja-JP" sz="4400" dirty="0">
              <a:solidFill>
                <a:srgbClr val="000000"/>
              </a:solidFill>
              <a:latin typeface="HG丸ｺﾞｼｯｸM-PRO"/>
              <a:ea typeface="HG丸ｺﾞｼｯｸM-PRO"/>
              <a:cs typeface="HG丸ｺﾞｼｯｸM-PRO"/>
            </a:endParaRPr>
          </a:p>
          <a:p>
            <a:pPr marL="0" indent="0">
              <a:buNone/>
            </a:pPr>
            <a:endParaRPr lang="en-US" altLang="ja-JP" sz="3600" dirty="0">
              <a:latin typeface="ヒラギノ丸ゴ Pro W4"/>
              <a:ea typeface="ヒラギノ丸ゴ Pro W4"/>
              <a:cs typeface="ヒラギノ丸ゴ Pro W4"/>
            </a:endParaRPr>
          </a:p>
          <a:p>
            <a:pPr marL="0" indent="0">
              <a:buNone/>
            </a:pPr>
            <a:r>
              <a:rPr lang="ja-JP" altLang="en-US" sz="3600" dirty="0">
                <a:solidFill>
                  <a:srgbClr val="000000"/>
                </a:solidFill>
                <a:latin typeface="HG丸ｺﾞｼｯｸM-PRO"/>
                <a:ea typeface="HG丸ｺﾞｼｯｸM-PRO"/>
                <a:cs typeface="HG丸ｺﾞｼｯｸM-PRO"/>
              </a:rPr>
              <a:t>ご参加ありがとうございました</a:t>
            </a:r>
            <a:endParaRPr lang="en-US" altLang="ja-JP" sz="3600" dirty="0">
              <a:solidFill>
                <a:srgbClr val="000000"/>
              </a:solidFill>
              <a:latin typeface="HG丸ｺﾞｼｯｸM-PRO"/>
              <a:ea typeface="HG丸ｺﾞｼｯｸM-PRO"/>
              <a:cs typeface="HG丸ｺﾞｼｯｸM-PRO"/>
            </a:endParaRPr>
          </a:p>
          <a:p>
            <a:pPr marL="0" indent="0">
              <a:buNone/>
            </a:pPr>
            <a:r>
              <a:rPr lang="ja-JP" altLang="en-US" sz="3600" dirty="0">
                <a:solidFill>
                  <a:srgbClr val="000000"/>
                </a:solidFill>
                <a:latin typeface="HG丸ｺﾞｼｯｸM-PRO"/>
                <a:ea typeface="HG丸ｺﾞｼｯｸM-PRO"/>
                <a:cs typeface="HG丸ｺﾞｼｯｸM-PRO"/>
              </a:rPr>
              <a:t>今回の</a:t>
            </a:r>
            <a:r>
              <a:rPr lang="en-US" altLang="ja-JP" sz="3600" dirty="0">
                <a:solidFill>
                  <a:srgbClr val="000000"/>
                </a:solidFill>
                <a:latin typeface="HG丸ｺﾞｼｯｸM-PRO"/>
                <a:ea typeface="HG丸ｺﾞｼｯｸM-PRO"/>
                <a:cs typeface="HG丸ｺﾞｼｯｸM-PRO"/>
              </a:rPr>
              <a:t>DASH</a:t>
            </a:r>
            <a:r>
              <a:rPr lang="ja-JP" altLang="en-US" sz="3600" dirty="0">
                <a:solidFill>
                  <a:srgbClr val="000000"/>
                </a:solidFill>
                <a:latin typeface="HG丸ｺﾞｼｯｸM-PRO"/>
                <a:ea typeface="HG丸ｺﾞｼｯｸM-PRO"/>
                <a:cs typeface="HG丸ｺﾞｼｯｸM-PRO"/>
              </a:rPr>
              <a:t>プログラムは</a:t>
            </a:r>
            <a:r>
              <a:rPr lang="ja-JP" altLang="en-US" sz="3600">
                <a:solidFill>
                  <a:srgbClr val="000000"/>
                </a:solidFill>
                <a:latin typeface="HG丸ｺﾞｼｯｸM-PRO"/>
                <a:ea typeface="HG丸ｺﾞｼｯｸM-PRO"/>
                <a:cs typeface="HG丸ｺﾞｼｯｸM-PRO"/>
              </a:rPr>
              <a:t>　　いかが</a:t>
            </a:r>
            <a:r>
              <a:rPr lang="ja-JP" altLang="en-US" sz="3600" dirty="0">
                <a:solidFill>
                  <a:srgbClr val="000000"/>
                </a:solidFill>
                <a:latin typeface="HG丸ｺﾞｼｯｸM-PRO"/>
                <a:ea typeface="HG丸ｺﾞｼｯｸM-PRO"/>
                <a:cs typeface="HG丸ｺﾞｼｯｸM-PRO"/>
              </a:rPr>
              <a:t>でしたか？</a:t>
            </a:r>
            <a:endParaRPr lang="en-US" altLang="ja-JP" sz="3600" dirty="0">
              <a:solidFill>
                <a:srgbClr val="000000"/>
              </a:solidFill>
              <a:latin typeface="HG丸ｺﾞｼｯｸM-PRO"/>
              <a:ea typeface="HG丸ｺﾞｼｯｸM-PRO"/>
              <a:cs typeface="HG丸ｺﾞｼｯｸM-PRO"/>
            </a:endParaRPr>
          </a:p>
          <a:p>
            <a:pPr marL="0" indent="0">
              <a:buNone/>
            </a:pPr>
            <a:r>
              <a:rPr lang="ja-JP" altLang="en-US" sz="3600" dirty="0">
                <a:solidFill>
                  <a:srgbClr val="000000"/>
                </a:solidFill>
                <a:latin typeface="HG丸ｺﾞｼｯｸM-PRO"/>
                <a:ea typeface="HG丸ｺﾞｼｯｸM-PRO"/>
                <a:cs typeface="HG丸ｺﾞｼｯｸM-PRO"/>
              </a:rPr>
              <a:t>ぜひ感想をお聞かせください</a:t>
            </a:r>
          </a:p>
          <a:p>
            <a:pPr marL="45720" indent="0">
              <a:buNone/>
            </a:pPr>
            <a:endParaRPr lang="ja-JP" altLang="en-US" sz="4400" dirty="0">
              <a:latin typeface="ヒラギノ丸ゴ Pro W4"/>
              <a:ea typeface="ヒラギノ丸ゴ Pro W4"/>
              <a:cs typeface="ヒラギノ丸ゴ Pro W4"/>
              <a:sym typeface="ＭＳ Ｐゴシック" panose="020B0600070205080204" pitchFamily="50" charset="-128"/>
            </a:endParaRPr>
          </a:p>
        </p:txBody>
      </p:sp>
      <p:sp>
        <p:nvSpPr>
          <p:cNvPr id="4" name="テキスト プレースホルダー 3"/>
          <p:cNvSpPr>
            <a:spLocks noGrp="1"/>
          </p:cNvSpPr>
          <p:nvPr>
            <p:ph type="body" sz="half" idx="2"/>
          </p:nvPr>
        </p:nvSpPr>
        <p:spPr/>
        <p:txBody>
          <a:bodyPr rtlCol="0">
            <a:normAutofit/>
          </a:bodyPr>
          <a:lstStyle/>
          <a:p>
            <a:pPr rtl="0"/>
            <a:r>
              <a:rPr lang="ja-JP" altLang="en-US" sz="44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月　日</a:t>
            </a:r>
          </a:p>
        </p:txBody>
      </p:sp>
    </p:spTree>
    <p:extLst>
      <p:ext uri="{BB962C8B-B14F-4D97-AF65-F5344CB8AC3E}">
        <p14:creationId xmlns:p14="http://schemas.microsoft.com/office/powerpoint/2010/main" val="127733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436563" y="280609"/>
            <a:ext cx="9372600" cy="1200416"/>
          </a:xfrm>
        </p:spPr>
        <p:txBody>
          <a:bodyPr>
            <a:normAutofit/>
          </a:bodyPr>
          <a:lstStyle/>
          <a:p>
            <a:pPr eaLnBrk="1" hangingPunct="1"/>
            <a:r>
              <a:rPr lang="ja-JP" altLang="en-US" sz="4400" dirty="0">
                <a:solidFill>
                  <a:srgbClr val="000000"/>
                </a:solidFill>
                <a:latin typeface="HG丸ｺﾞｼｯｸM-PRO" panose="020F0600000000000000" pitchFamily="50" charset="-128"/>
                <a:ea typeface="HG丸ｺﾞｼｯｸM-PRO" panose="020F0600000000000000" pitchFamily="50" charset="-128"/>
                <a:cs typeface="ヒラギノ丸ゴ Pro W4"/>
              </a:rPr>
              <a:t>目次</a:t>
            </a:r>
          </a:p>
        </p:txBody>
      </p:sp>
      <p:sp>
        <p:nvSpPr>
          <p:cNvPr id="2" name="角丸四角形 1"/>
          <p:cNvSpPr/>
          <p:nvPr/>
        </p:nvSpPr>
        <p:spPr>
          <a:xfrm>
            <a:off x="2377338" y="269561"/>
            <a:ext cx="9035520" cy="142302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①お酒と健康の危ない関係（</a:t>
            </a:r>
            <a:r>
              <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1</a:t>
            </a:r>
            <a:r>
              <a:rPr kumimoji="0"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a:t>
            </a:r>
            <a:endPar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②</a:t>
            </a:r>
            <a:r>
              <a:rPr kumimoji="0"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家族団らんに役立つコミュニケーション（</a:t>
            </a:r>
            <a:r>
              <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1</a:t>
            </a:r>
            <a:r>
              <a:rPr kumimoji="0"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a:t>
            </a:r>
            <a:endPar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③</a:t>
            </a:r>
            <a:r>
              <a:rPr kumimoji="0"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グループワーク</a:t>
            </a:r>
            <a:endPar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endParaRPr>
          </a:p>
        </p:txBody>
      </p:sp>
      <p:sp>
        <p:nvSpPr>
          <p:cNvPr id="5" name="角丸四角形 4"/>
          <p:cNvSpPr/>
          <p:nvPr/>
        </p:nvSpPr>
        <p:spPr>
          <a:xfrm>
            <a:off x="2393622" y="1892439"/>
            <a:ext cx="9013518" cy="20924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①</a:t>
            </a:r>
            <a:r>
              <a:rPr kumimoji="0"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お酒と健康の危ない関係（</a:t>
            </a:r>
            <a:r>
              <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2</a:t>
            </a:r>
            <a:r>
              <a:rPr kumimoji="0"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a:t>
            </a:r>
            <a:endPar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endParaRPr>
          </a:p>
          <a:p>
            <a:pPr lvl="0">
              <a:defRPr/>
            </a:pPr>
            <a:r>
              <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②</a:t>
            </a:r>
            <a:r>
              <a:rPr lang="ja-JP" altLang="en-US" sz="2800" dirty="0">
                <a:solidFill>
                  <a:srgbClr val="000000"/>
                </a:solidFill>
                <a:latin typeface="HG丸ｺﾞｼｯｸM-PRO"/>
                <a:ea typeface="HG丸ｺﾞｼｯｸM-PRO"/>
                <a:cs typeface="HG丸ｺﾞｼｯｸM-PRO"/>
                <a:sym typeface="ＭＳ Ｐゴシック" panose="020B0600070205080204" pitchFamily="50" charset="-128"/>
              </a:rPr>
              <a:t>お酒の良い面・悪い面</a:t>
            </a:r>
            <a:endPar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endParaRPr>
          </a:p>
          <a:p>
            <a:pPr lvl="0">
              <a:defRPr/>
            </a:pPr>
            <a:r>
              <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③</a:t>
            </a:r>
            <a:r>
              <a:rPr lang="ja-JP" altLang="en-US" sz="2800" dirty="0">
                <a:solidFill>
                  <a:srgbClr val="000000"/>
                </a:solidFill>
                <a:latin typeface="HG丸ｺﾞｼｯｸM-PRO"/>
                <a:ea typeface="HG丸ｺﾞｼｯｸM-PRO"/>
                <a:cs typeface="HG丸ｺﾞｼｯｸM-PRO"/>
              </a:rPr>
              <a:t>具体的で できそうな目標を立てよう</a:t>
            </a:r>
            <a:endPar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④</a:t>
            </a:r>
            <a:r>
              <a:rPr kumimoji="0"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家族団らんに役立つコミュニケーション（</a:t>
            </a:r>
            <a:r>
              <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2</a:t>
            </a:r>
            <a:r>
              <a:rPr kumimoji="0"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a:t>
            </a:r>
            <a:endPar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⑤</a:t>
            </a:r>
            <a:r>
              <a:rPr kumimoji="0"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グループワーク</a:t>
            </a:r>
            <a:endPar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endParaRPr>
          </a:p>
        </p:txBody>
      </p:sp>
      <p:sp>
        <p:nvSpPr>
          <p:cNvPr id="7" name="角丸四角形 6"/>
          <p:cNvSpPr/>
          <p:nvPr/>
        </p:nvSpPr>
        <p:spPr>
          <a:xfrm>
            <a:off x="2501954" y="4184691"/>
            <a:ext cx="9037025" cy="254758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①</a:t>
            </a:r>
            <a:r>
              <a:rPr kumimoji="0"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お酒と健康の危ない関係（</a:t>
            </a:r>
            <a:r>
              <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3</a:t>
            </a:r>
            <a:r>
              <a:rPr kumimoji="0"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a:t>
            </a:r>
            <a:endPar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②</a:t>
            </a:r>
            <a:r>
              <a:rPr kumimoji="0"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目標達成できたかな？</a:t>
            </a:r>
            <a:endPar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endParaRPr>
          </a:p>
          <a:p>
            <a:pPr lvl="0">
              <a:defRPr/>
            </a:pPr>
            <a:r>
              <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③</a:t>
            </a:r>
            <a:r>
              <a:rPr lang="ja-JP" altLang="en-US" sz="2800" dirty="0">
                <a:solidFill>
                  <a:srgbClr val="000000"/>
                </a:solidFill>
                <a:latin typeface="HG丸ｺﾞｼｯｸM-PRO" panose="020F0600000000000000" pitchFamily="50" charset="-128"/>
                <a:ea typeface="HG丸ｺﾞｼｯｸM-PRO" panose="020F0600000000000000" pitchFamily="50" charset="-128"/>
                <a:cs typeface="ヒラギノ丸ゴ Pro W4"/>
              </a:rPr>
              <a:t>パートナーに関して目標と行動を考えよう</a:t>
            </a:r>
            <a:endPar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endParaRPr>
          </a:p>
          <a:p>
            <a:pPr lvl="0">
              <a:defRPr/>
            </a:pPr>
            <a:r>
              <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④</a:t>
            </a:r>
            <a:r>
              <a:rPr lang="ja-JP" altLang="en-US" sz="2800" dirty="0">
                <a:solidFill>
                  <a:srgbClr val="000000"/>
                </a:solidFill>
                <a:latin typeface="HG丸ｺﾞｼｯｸM-PRO"/>
                <a:ea typeface="HG丸ｺﾞｼｯｸM-PRO"/>
                <a:cs typeface="HG丸ｺﾞｼｯｸM-PRO"/>
              </a:rPr>
              <a:t>パートナー関して私が協力できる行動を考えよう</a:t>
            </a:r>
            <a:endParaRPr lang="en-US" altLang="ja-JP" sz="2800" dirty="0">
              <a:solidFill>
                <a:srgbClr val="000000"/>
              </a:solidFill>
              <a:latin typeface="HG丸ｺﾞｼｯｸM-PRO"/>
              <a:ea typeface="HG丸ｺﾞｼｯｸM-PRO"/>
              <a:cs typeface="HG丸ｺﾞｼｯｸM-PRO"/>
            </a:endParaRPr>
          </a:p>
          <a:p>
            <a:pPr lvl="0">
              <a:defRPr/>
            </a:pPr>
            <a:r>
              <a:rPr lang="ja-JP" altLang="en-US" sz="2800" dirty="0">
                <a:solidFill>
                  <a:srgbClr val="000000"/>
                </a:solidFill>
                <a:latin typeface="HG丸ｺﾞｼｯｸM-PRO"/>
                <a:ea typeface="HG丸ｺﾞｼｯｸM-PRO"/>
                <a:cs typeface="HG丸ｺﾞｼｯｸM-PRO"/>
              </a:rPr>
              <a:t>⑤ごほうびをあげよう</a:t>
            </a:r>
            <a:endParaRPr lang="en-US" altLang="ja-JP" sz="2800" dirty="0">
              <a:solidFill>
                <a:srgbClr val="000000"/>
              </a:solidFill>
              <a:latin typeface="HG丸ｺﾞｼｯｸM-PRO"/>
              <a:ea typeface="HG丸ｺﾞｼｯｸM-PRO"/>
              <a:cs typeface="HG丸ｺﾞｼｯｸM-PRO"/>
            </a:endParaRPr>
          </a:p>
          <a:p>
            <a:pPr lvl="0">
              <a:defRPr/>
            </a:pPr>
            <a:r>
              <a:rPr kumimoji="0"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⑥グループワーク</a:t>
            </a:r>
            <a:endPar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endParaRPr>
          </a:p>
        </p:txBody>
      </p:sp>
      <p:sp>
        <p:nvSpPr>
          <p:cNvPr id="6" name="正方形/長方形 5"/>
          <p:cNvSpPr/>
          <p:nvPr/>
        </p:nvSpPr>
        <p:spPr>
          <a:xfrm>
            <a:off x="118534" y="118534"/>
            <a:ext cx="1337734" cy="77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p.3</a:t>
            </a:r>
          </a:p>
        </p:txBody>
      </p:sp>
    </p:spTree>
    <p:extLst>
      <p:ext uri="{BB962C8B-B14F-4D97-AF65-F5344CB8AC3E}">
        <p14:creationId xmlns:p14="http://schemas.microsoft.com/office/powerpoint/2010/main" val="2786553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a:bodyPr>
          <a:lstStyle/>
          <a:p>
            <a:r>
              <a:rPr lang="ja-JP" altLang="en-US" sz="5400" dirty="0">
                <a:solidFill>
                  <a:srgbClr val="000000"/>
                </a:solidFill>
                <a:latin typeface="HG丸ｺﾞｼｯｸM-PRO"/>
                <a:ea typeface="HG丸ｺﾞｼｯｸM-PRO"/>
                <a:cs typeface="HG丸ｺﾞｼｯｸM-PRO"/>
              </a:rPr>
              <a:t>前回の振り返り</a:t>
            </a:r>
            <a:br>
              <a:rPr lang="en-US" altLang="ja-JP" sz="5400" dirty="0">
                <a:solidFill>
                  <a:srgbClr val="000000"/>
                </a:solidFill>
                <a:latin typeface="HG丸ｺﾞｼｯｸM-PRO"/>
                <a:ea typeface="HG丸ｺﾞｼｯｸM-PRO"/>
                <a:cs typeface="HG丸ｺﾞｼｯｸM-PRO"/>
              </a:rPr>
            </a:br>
            <a:endParaRPr lang="ja-JP" altLang="en-US" dirty="0">
              <a:solidFill>
                <a:srgbClr val="000000"/>
              </a:solidFill>
              <a:latin typeface="HG丸ｺﾞｼｯｸM-PRO"/>
              <a:ea typeface="HG丸ｺﾞｼｯｸM-PRO"/>
              <a:cs typeface="HG丸ｺﾞｼｯｸM-PRO"/>
              <a:sym typeface="ＭＳ Ｐゴシック" panose="020B0600070205080204" pitchFamily="50" charset="-128"/>
            </a:endParaRPr>
          </a:p>
        </p:txBody>
      </p:sp>
    </p:spTree>
    <p:extLst>
      <p:ext uri="{BB962C8B-B14F-4D97-AF65-F5344CB8AC3E}">
        <p14:creationId xmlns:p14="http://schemas.microsoft.com/office/powerpoint/2010/main" val="941395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タイトル 1"/>
          <p:cNvSpPr>
            <a:spLocks noGrp="1"/>
          </p:cNvSpPr>
          <p:nvPr>
            <p:ph type="title"/>
          </p:nvPr>
        </p:nvSpPr>
        <p:spPr/>
        <p:txBody>
          <a:bodyPr>
            <a:normAutofit/>
          </a:bodyPr>
          <a:lstStyle/>
          <a:p>
            <a:pPr eaLnBrk="1" hangingPunct="1"/>
            <a:r>
              <a:rPr lang="ja-JP" altLang="en-US" sz="4400" dirty="0">
                <a:solidFill>
                  <a:srgbClr val="000000"/>
                </a:solidFill>
                <a:latin typeface="HG丸ｺﾞｼｯｸM-PRO"/>
                <a:ea typeface="HG丸ｺﾞｼｯｸM-PRO"/>
                <a:cs typeface="HG丸ｺﾞｼｯｸM-PRO"/>
              </a:rPr>
              <a:t>前回の振り返り</a:t>
            </a:r>
          </a:p>
        </p:txBody>
      </p:sp>
      <p:sp>
        <p:nvSpPr>
          <p:cNvPr id="4099" name="コンテンツ プレースホルダー 2"/>
          <p:cNvSpPr>
            <a:spLocks noGrp="1"/>
          </p:cNvSpPr>
          <p:nvPr>
            <p:ph idx="1"/>
          </p:nvPr>
        </p:nvSpPr>
        <p:spPr/>
        <p:txBody>
          <a:bodyPr>
            <a:normAutofit/>
          </a:bodyPr>
          <a:lstStyle/>
          <a:p>
            <a:pPr eaLnBrk="1" hangingPunct="1">
              <a:buFont typeface="Arial" panose="020B0604020202020204" pitchFamily="34" charset="0"/>
              <a:buChar char="•"/>
              <a:defRPr/>
            </a:pPr>
            <a:r>
              <a:rPr lang="ja-JP" altLang="en-US" sz="3200" dirty="0">
                <a:solidFill>
                  <a:srgbClr val="000000"/>
                </a:solidFill>
                <a:latin typeface="HG丸ｺﾞｼｯｸM-PRO"/>
                <a:ea typeface="HG丸ｺﾞｼｯｸM-PRO"/>
                <a:cs typeface="HG丸ｺﾞｼｯｸM-PRO"/>
              </a:rPr>
              <a:t>ホームワークの確認</a:t>
            </a:r>
            <a:endParaRPr lang="en-US" altLang="ja-JP" sz="3200" dirty="0">
              <a:solidFill>
                <a:srgbClr val="000000"/>
              </a:solidFill>
              <a:latin typeface="HG丸ｺﾞｼｯｸM-PRO"/>
              <a:ea typeface="HG丸ｺﾞｼｯｸM-PRO"/>
              <a:cs typeface="HG丸ｺﾞｼｯｸM-PRO"/>
            </a:endParaRPr>
          </a:p>
          <a:p>
            <a:pPr marL="45720" indent="0">
              <a:buNone/>
              <a:defRPr/>
            </a:pPr>
            <a:r>
              <a:rPr lang="en-US" altLang="ja-JP" sz="3200" dirty="0">
                <a:solidFill>
                  <a:srgbClr val="000000"/>
                </a:solidFill>
                <a:latin typeface="HG丸ｺﾞｼｯｸM-PRO"/>
                <a:ea typeface="HG丸ｺﾞｼｯｸM-PRO"/>
                <a:cs typeface="HG丸ｺﾞｼｯｸM-PRO"/>
              </a:rPr>
              <a:t>①</a:t>
            </a:r>
            <a:r>
              <a:rPr lang="en-US" altLang="ja-JP" sz="3200" dirty="0">
                <a:solidFill>
                  <a:srgbClr val="000000"/>
                </a:solidFill>
                <a:latin typeface="HG丸ｺﾞｼｯｸM-PRO" panose="020F0600000000000000" pitchFamily="50" charset="-128"/>
                <a:ea typeface="HG丸ｺﾞｼｯｸM-PRO" panose="020F0600000000000000" pitchFamily="50" charset="-128"/>
                <a:cs typeface="ヒラギノ丸ゴ Pro W4"/>
              </a:rPr>
              <a:t>1</a:t>
            </a:r>
            <a:r>
              <a:rPr lang="ja-JP" altLang="en-US" sz="3200" dirty="0">
                <a:solidFill>
                  <a:srgbClr val="000000"/>
                </a:solidFill>
                <a:latin typeface="HG丸ｺﾞｼｯｸM-PRO" panose="020F0600000000000000" pitchFamily="50" charset="-128"/>
                <a:ea typeface="HG丸ｺﾞｼｯｸM-PRO" panose="020F0600000000000000" pitchFamily="50" charset="-128"/>
                <a:cs typeface="ヒラギノ丸ゴ Pro W4"/>
              </a:rPr>
              <a:t>日</a:t>
            </a:r>
            <a:r>
              <a:rPr lang="en-US" altLang="ja-JP" sz="3200" dirty="0">
                <a:solidFill>
                  <a:srgbClr val="000000"/>
                </a:solidFill>
                <a:latin typeface="HG丸ｺﾞｼｯｸM-PRO" panose="020F0600000000000000" pitchFamily="50" charset="-128"/>
                <a:ea typeface="HG丸ｺﾞｼｯｸM-PRO" panose="020F0600000000000000" pitchFamily="50" charset="-128"/>
                <a:cs typeface="ヒラギノ丸ゴ Pro W4"/>
              </a:rPr>
              <a:t>1</a:t>
            </a:r>
            <a:r>
              <a:rPr lang="ja-JP" altLang="en-US" sz="3200" dirty="0">
                <a:solidFill>
                  <a:srgbClr val="000000"/>
                </a:solidFill>
                <a:latin typeface="HG丸ｺﾞｼｯｸM-PRO" panose="020F0600000000000000" pitchFamily="50" charset="-128"/>
                <a:ea typeface="HG丸ｺﾞｼｯｸM-PRO" panose="020F0600000000000000" pitchFamily="50" charset="-128"/>
                <a:cs typeface="ヒラギノ丸ゴ Pro W4"/>
              </a:rPr>
              <a:t>回ほめること</a:t>
            </a:r>
            <a:endParaRPr lang="en-US" altLang="ja-JP" sz="32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marL="45720" indent="0">
              <a:buNone/>
              <a:defRPr/>
            </a:pPr>
            <a:r>
              <a:rPr lang="en-US" altLang="ja-JP" sz="3200" dirty="0">
                <a:solidFill>
                  <a:srgbClr val="000000"/>
                </a:solidFill>
                <a:latin typeface="HG丸ｺﾞｼｯｸM-PRO" panose="020F0600000000000000" pitchFamily="50" charset="-128"/>
                <a:ea typeface="HG丸ｺﾞｼｯｸM-PRO" panose="020F0600000000000000" pitchFamily="50" charset="-128"/>
                <a:cs typeface="ヒラギノ丸ゴ Pro W4"/>
              </a:rPr>
              <a:t>②</a:t>
            </a:r>
            <a:r>
              <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rPr>
              <a:t>AUDIT</a:t>
            </a:r>
            <a:r>
              <a:rPr lang="ja-JP" altLang="en-US" sz="3600" dirty="0">
                <a:solidFill>
                  <a:srgbClr val="000000"/>
                </a:solidFill>
                <a:latin typeface="HG丸ｺﾞｼｯｸM-PRO" panose="020F0600000000000000" pitchFamily="50" charset="-128"/>
                <a:ea typeface="HG丸ｺﾞｼｯｸM-PRO" panose="020F0600000000000000" pitchFamily="50" charset="-128"/>
                <a:cs typeface="ヒラギノ丸ゴ Pro W4"/>
              </a:rPr>
              <a:t>をつけてくる</a:t>
            </a:r>
            <a:r>
              <a:rPr lang="ja-JP" altLang="en-US" sz="3200" dirty="0">
                <a:solidFill>
                  <a:srgbClr val="000000"/>
                </a:solidFill>
                <a:latin typeface="HG丸ｺﾞｼｯｸM-PRO" panose="020F0600000000000000" pitchFamily="50" charset="-128"/>
                <a:ea typeface="HG丸ｺﾞｼｯｸM-PRO" panose="020F0600000000000000" pitchFamily="50" charset="-128"/>
                <a:cs typeface="ヒラギノ丸ゴ Pro W4"/>
              </a:rPr>
              <a:t>（自分と</a:t>
            </a:r>
            <a:r>
              <a:rPr lang="en-US" altLang="ja-JP" sz="3200" dirty="0">
                <a:solidFill>
                  <a:srgbClr val="000000"/>
                </a:solidFill>
                <a:latin typeface="HG丸ｺﾞｼｯｸM-PRO" panose="020F0600000000000000" pitchFamily="50" charset="-128"/>
                <a:ea typeface="HG丸ｺﾞｼｯｸM-PRO" panose="020F0600000000000000" pitchFamily="50" charset="-128"/>
                <a:cs typeface="ヒラギノ丸ゴ Pro W4"/>
              </a:rPr>
              <a:t> </a:t>
            </a:r>
            <a:r>
              <a:rPr lang="ja-JP" altLang="en-US" sz="3200" dirty="0">
                <a:solidFill>
                  <a:srgbClr val="000000"/>
                </a:solidFill>
                <a:latin typeface="HG丸ｺﾞｼｯｸM-PRO" panose="020F0600000000000000" pitchFamily="50" charset="-128"/>
                <a:ea typeface="HG丸ｺﾞｼｯｸM-PRO" panose="020F0600000000000000" pitchFamily="50" charset="-128"/>
                <a:cs typeface="ヒラギノ丸ゴ Pro W4"/>
              </a:rPr>
              <a:t>パートナー）</a:t>
            </a:r>
            <a:endParaRPr lang="en-US" altLang="ja-JP" sz="32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marL="45720" indent="0">
              <a:buNone/>
              <a:defRPr/>
            </a:pPr>
            <a:endParaRPr lang="en-US" altLang="ja-JP" sz="32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p:txBody>
      </p:sp>
      <p:sp>
        <p:nvSpPr>
          <p:cNvPr id="4" name="正方形/長方形 3"/>
          <p:cNvSpPr/>
          <p:nvPr/>
        </p:nvSpPr>
        <p:spPr>
          <a:xfrm>
            <a:off x="118534" y="118534"/>
            <a:ext cx="1337734" cy="77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p.23</a:t>
            </a:r>
          </a:p>
        </p:txBody>
      </p:sp>
    </p:spTree>
    <p:extLst>
      <p:ext uri="{BB962C8B-B14F-4D97-AF65-F5344CB8AC3E}">
        <p14:creationId xmlns:p14="http://schemas.microsoft.com/office/powerpoint/2010/main" val="1330868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6EA9C49-5E1A-4979-9D39-D0ECBB0DB180}"/>
              </a:ext>
            </a:extLst>
          </p:cNvPr>
          <p:cNvSpPr/>
          <p:nvPr/>
        </p:nvSpPr>
        <p:spPr>
          <a:xfrm>
            <a:off x="1320800" y="5651500"/>
            <a:ext cx="673100" cy="419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33" name="タイトル 1"/>
          <p:cNvSpPr>
            <a:spLocks noGrp="1"/>
          </p:cNvSpPr>
          <p:nvPr>
            <p:ph type="title"/>
          </p:nvPr>
        </p:nvSpPr>
        <p:spPr>
          <a:xfrm>
            <a:off x="2173416" y="0"/>
            <a:ext cx="9372600" cy="1200416"/>
          </a:xfrm>
        </p:spPr>
        <p:txBody>
          <a:bodyPr>
            <a:normAutofit/>
          </a:bodyPr>
          <a:lstStyle/>
          <a:p>
            <a:pPr eaLnBrk="1" hangingPunct="1"/>
            <a:r>
              <a:rPr lang="en-US" altLang="ja-JP" sz="4400" dirty="0">
                <a:solidFill>
                  <a:srgbClr val="000000"/>
                </a:solidFill>
                <a:latin typeface="HG丸ｺﾞｼｯｸM-PRO"/>
                <a:ea typeface="HG丸ｺﾞｼｯｸM-PRO"/>
                <a:cs typeface="HG丸ｺﾞｼｯｸM-PRO"/>
              </a:rPr>
              <a:t>AUDIT</a:t>
            </a:r>
            <a:r>
              <a:rPr lang="ja-JP" altLang="en-US" sz="4400" dirty="0">
                <a:solidFill>
                  <a:srgbClr val="000000"/>
                </a:solidFill>
                <a:latin typeface="HG丸ｺﾞｼｯｸM-PRO"/>
                <a:ea typeface="HG丸ｺﾞｼｯｸM-PRO"/>
                <a:cs typeface="HG丸ｺﾞｼｯｸM-PRO"/>
              </a:rPr>
              <a:t>の得点</a:t>
            </a:r>
          </a:p>
        </p:txBody>
      </p:sp>
      <p:graphicFrame>
        <p:nvGraphicFramePr>
          <p:cNvPr id="2" name="コンテンツ プレースホルダー 1"/>
          <p:cNvGraphicFramePr>
            <a:graphicFrameLocks noGrp="1"/>
          </p:cNvGraphicFramePr>
          <p:nvPr>
            <p:ph idx="1"/>
            <p:extLst>
              <p:ext uri="{D42A27DB-BD31-4B8C-83A1-F6EECF244321}">
                <p14:modId xmlns:p14="http://schemas.microsoft.com/office/powerpoint/2010/main" val="2508089810"/>
              </p:ext>
            </p:extLst>
          </p:nvPr>
        </p:nvGraphicFramePr>
        <p:xfrm>
          <a:off x="1123013" y="1330949"/>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角丸四角形 2"/>
          <p:cNvSpPr/>
          <p:nvPr/>
        </p:nvSpPr>
        <p:spPr>
          <a:xfrm>
            <a:off x="269875" y="5951538"/>
            <a:ext cx="11468100" cy="7191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solidFill>
                  <a:schemeClr val="tx2"/>
                </a:solidFill>
                <a:latin typeface="メイリオ"/>
                <a:ea typeface="メイリオ"/>
                <a:cs typeface="メイリオ"/>
              </a:rPr>
              <a:t>7</a:t>
            </a:r>
            <a:r>
              <a:rPr lang="ja-JP" altLang="en-US" sz="2400" dirty="0">
                <a:solidFill>
                  <a:schemeClr val="tx2"/>
                </a:solidFill>
                <a:latin typeface="メイリオ"/>
                <a:ea typeface="メイリオ"/>
                <a:cs typeface="メイリオ"/>
              </a:rPr>
              <a:t>点　一般の</a:t>
            </a:r>
            <a:r>
              <a:rPr lang="en-US" altLang="ja-JP" sz="2400" dirty="0">
                <a:solidFill>
                  <a:schemeClr val="tx2"/>
                </a:solidFill>
                <a:latin typeface="メイリオ"/>
                <a:ea typeface="メイリオ"/>
                <a:cs typeface="メイリオ"/>
              </a:rPr>
              <a:t>50</a:t>
            </a:r>
            <a:r>
              <a:rPr lang="ja-JP" altLang="en-US" sz="2400" dirty="0">
                <a:solidFill>
                  <a:schemeClr val="tx2"/>
                </a:solidFill>
                <a:latin typeface="メイリオ"/>
                <a:ea typeface="メイリオ"/>
                <a:cs typeface="メイリオ"/>
              </a:rPr>
              <a:t>代男性の平均点</a:t>
            </a:r>
            <a:endParaRPr lang="en-US" altLang="ja-JP" sz="2400" dirty="0">
              <a:solidFill>
                <a:schemeClr val="tx2"/>
              </a:solidFill>
              <a:latin typeface="メイリオ"/>
              <a:ea typeface="メイリオ"/>
              <a:cs typeface="メイリオ"/>
            </a:endParaRPr>
          </a:p>
        </p:txBody>
      </p:sp>
      <p:cxnSp>
        <p:nvCxnSpPr>
          <p:cNvPr id="5" name="直線コネクタ 4"/>
          <p:cNvCxnSpPr/>
          <p:nvPr/>
        </p:nvCxnSpPr>
        <p:spPr>
          <a:xfrm>
            <a:off x="269875" y="5808663"/>
            <a:ext cx="11468100" cy="0"/>
          </a:xfrm>
          <a:prstGeom prst="line">
            <a:avLst/>
          </a:prstGeom>
          <a:ln w="17462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18534" y="118534"/>
            <a:ext cx="1337734" cy="77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p.24</a:t>
            </a:r>
          </a:p>
        </p:txBody>
      </p:sp>
    </p:spTree>
    <p:extLst>
      <p:ext uri="{BB962C8B-B14F-4D97-AF65-F5344CB8AC3E}">
        <p14:creationId xmlns:p14="http://schemas.microsoft.com/office/powerpoint/2010/main" val="1194820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r>
              <a:rPr lang="ja-JP" altLang="en-US" sz="5400" dirty="0">
                <a:solidFill>
                  <a:srgbClr val="000000"/>
                </a:solidFill>
                <a:latin typeface="HG丸ｺﾞｼｯｸM-PRO" panose="020F0600000000000000" pitchFamily="50" charset="-128"/>
                <a:ea typeface="HG丸ｺﾞｼｯｸM-PRO" panose="020F0600000000000000" pitchFamily="50" charset="-128"/>
                <a:cs typeface="ヒラギノ丸ゴ Pro W4"/>
              </a:rPr>
              <a:t>お酒と健康の</a:t>
            </a:r>
            <a:br>
              <a:rPr lang="en-US" altLang="ja-JP" sz="5400" dirty="0">
                <a:solidFill>
                  <a:srgbClr val="000000"/>
                </a:solidFill>
                <a:latin typeface="HG丸ｺﾞｼｯｸM-PRO" panose="020F0600000000000000" pitchFamily="50" charset="-128"/>
                <a:ea typeface="HG丸ｺﾞｼｯｸM-PRO" panose="020F0600000000000000" pitchFamily="50" charset="-128"/>
                <a:cs typeface="ヒラギノ丸ゴ Pro W4"/>
              </a:rPr>
            </a:br>
            <a:r>
              <a:rPr lang="ja-JP" altLang="ja-JP" sz="5400" dirty="0">
                <a:solidFill>
                  <a:srgbClr val="000000"/>
                </a:solidFill>
                <a:latin typeface="HG丸ｺﾞｼｯｸM-PRO" panose="020F0600000000000000" pitchFamily="50" charset="-128"/>
                <a:ea typeface="HG丸ｺﾞｼｯｸM-PRO" panose="020F0600000000000000" pitchFamily="50" charset="-128"/>
                <a:cs typeface="ヒラギノ丸ゴ Pro W4"/>
              </a:rPr>
              <a:t>　</a:t>
            </a:r>
            <a:r>
              <a:rPr lang="ja-JP" altLang="en-US" sz="5400" dirty="0">
                <a:solidFill>
                  <a:srgbClr val="000000"/>
                </a:solidFill>
                <a:latin typeface="HG丸ｺﾞｼｯｸM-PRO" panose="020F0600000000000000" pitchFamily="50" charset="-128"/>
                <a:ea typeface="HG丸ｺﾞｼｯｸM-PRO" panose="020F0600000000000000" pitchFamily="50" charset="-128"/>
                <a:cs typeface="ヒラギノ丸ゴ Pro W4"/>
              </a:rPr>
              <a:t>　　　危ない関係</a:t>
            </a:r>
            <a:br>
              <a:rPr lang="en-US" altLang="ja-JP" sz="5400" dirty="0">
                <a:solidFill>
                  <a:srgbClr val="000000"/>
                </a:solidFill>
                <a:latin typeface="HG丸ｺﾞｼｯｸM-PRO" panose="020F0600000000000000" pitchFamily="50" charset="-128"/>
                <a:ea typeface="HG丸ｺﾞｼｯｸM-PRO" panose="020F0600000000000000" pitchFamily="50" charset="-128"/>
                <a:cs typeface="ヒラギノ丸ゴ Pro W4"/>
              </a:rPr>
            </a:br>
            <a:endParaRPr lang="ja-JP" altLang="en-US"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p:txBody>
      </p:sp>
      <p:sp>
        <p:nvSpPr>
          <p:cNvPr id="3" name="正方形/長方形 2"/>
          <p:cNvSpPr/>
          <p:nvPr/>
        </p:nvSpPr>
        <p:spPr>
          <a:xfrm>
            <a:off x="0" y="126075"/>
            <a:ext cx="1337734" cy="77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x-non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p.25</a:t>
            </a:r>
          </a:p>
        </p:txBody>
      </p:sp>
    </p:spTree>
    <p:extLst>
      <p:ext uri="{BB962C8B-B14F-4D97-AF65-F5344CB8AC3E}">
        <p14:creationId xmlns:p14="http://schemas.microsoft.com/office/powerpoint/2010/main" val="618868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Autofit/>
          </a:bodyPr>
          <a:lstStyle/>
          <a:p>
            <a:r>
              <a:rPr lang="ja-JP" altLang="en-US" sz="4800" dirty="0">
                <a:solidFill>
                  <a:srgbClr val="000000"/>
                </a:solidFill>
                <a:latin typeface="HG丸ｺﾞｼｯｸM-PRO"/>
                <a:ea typeface="HG丸ｺﾞｼｯｸM-PRO"/>
                <a:cs typeface="HG丸ｺﾞｼｯｸM-PRO"/>
                <a:sym typeface="ＭＳ Ｐゴシック" panose="020B0600070205080204" pitchFamily="50" charset="-128"/>
              </a:rPr>
              <a:t>お酒</a:t>
            </a:r>
            <a:r>
              <a:rPr kumimoji="1" lang="ja-JP" altLang="en-US" sz="3200" dirty="0">
                <a:solidFill>
                  <a:srgbClr val="000000"/>
                </a:solidFill>
                <a:latin typeface="HG丸ｺﾞｼｯｸM-PRO"/>
                <a:ea typeface="HG丸ｺﾞｼｯｸM-PRO"/>
                <a:cs typeface="HG丸ｺﾞｼｯｸM-PRO"/>
              </a:rPr>
              <a:t>（や生活習慣）</a:t>
            </a:r>
            <a:r>
              <a:rPr lang="ja-JP" altLang="en-US" sz="4800" dirty="0">
                <a:solidFill>
                  <a:srgbClr val="000000"/>
                </a:solidFill>
                <a:latin typeface="HG丸ｺﾞｼｯｸM-PRO"/>
                <a:ea typeface="HG丸ｺﾞｼｯｸM-PRO"/>
                <a:cs typeface="HG丸ｺﾞｼｯｸM-PRO"/>
                <a:sym typeface="ＭＳ Ｐゴシック" panose="020B0600070205080204" pitchFamily="50" charset="-128"/>
              </a:rPr>
              <a:t>の</a:t>
            </a:r>
            <a:br>
              <a:rPr lang="en-US" altLang="ja-JP" sz="4800" dirty="0">
                <a:solidFill>
                  <a:srgbClr val="000000"/>
                </a:solidFill>
                <a:latin typeface="HG丸ｺﾞｼｯｸM-PRO"/>
                <a:ea typeface="HG丸ｺﾞｼｯｸM-PRO"/>
                <a:cs typeface="HG丸ｺﾞｼｯｸM-PRO"/>
                <a:sym typeface="ＭＳ Ｐゴシック" panose="020B0600070205080204" pitchFamily="50" charset="-128"/>
              </a:rPr>
            </a:br>
            <a:r>
              <a:rPr lang="ja-JP" altLang="en-US" sz="4800" dirty="0">
                <a:solidFill>
                  <a:srgbClr val="000000"/>
                </a:solidFill>
                <a:latin typeface="HG丸ｺﾞｼｯｸM-PRO"/>
                <a:ea typeface="HG丸ｺﾞｼｯｸM-PRO"/>
                <a:cs typeface="HG丸ｺﾞｼｯｸM-PRO"/>
                <a:sym typeface="ＭＳ Ｐゴシック" panose="020B0600070205080204" pitchFamily="50" charset="-128"/>
              </a:rPr>
              <a:t>良い面・悪い面</a:t>
            </a:r>
          </a:p>
        </p:txBody>
      </p:sp>
      <p:sp>
        <p:nvSpPr>
          <p:cNvPr id="3" name="正方形/長方形 2"/>
          <p:cNvSpPr/>
          <p:nvPr/>
        </p:nvSpPr>
        <p:spPr>
          <a:xfrm>
            <a:off x="118534" y="118534"/>
            <a:ext cx="1337734" cy="77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p.28</a:t>
            </a:r>
          </a:p>
        </p:txBody>
      </p:sp>
    </p:spTree>
    <p:extLst>
      <p:ext uri="{BB962C8B-B14F-4D97-AF65-F5344CB8AC3E}">
        <p14:creationId xmlns:p14="http://schemas.microsoft.com/office/powerpoint/2010/main" val="1498321551"/>
      </p:ext>
    </p:extLst>
  </p:cSld>
  <p:clrMapOvr>
    <a:masterClrMapping/>
  </p:clrMapOvr>
</p:sld>
</file>

<file path=ppt/theme/theme1.xml><?xml version="1.0" encoding="utf-8"?>
<a:theme xmlns:a="http://schemas.openxmlformats.org/drawingml/2006/main" name="遊ぶ子供 (16 x 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251_TF03461883_TF03461883.potx" id="{B9A611CE-A707-4A47-ACBF-DA1406354271}" vid="{5E675B78-CE71-4DD8-8118-334EF443E5E1}"/>
    </a:ext>
  </a:extLst>
</a:theme>
</file>

<file path=ppt/theme/theme2.xml><?xml version="1.0" encoding="utf-8"?>
<a:theme xmlns:a="http://schemas.openxmlformats.org/drawingml/2006/main" name="Office テーマ">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2319</TotalTime>
  <Words>4893</Words>
  <Application>Microsoft Office PowerPoint</Application>
  <PresentationFormat>ワイド画面</PresentationFormat>
  <Paragraphs>459</Paragraphs>
  <Slides>38</Slides>
  <Notes>38</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38</vt:i4>
      </vt:variant>
    </vt:vector>
  </HeadingPairs>
  <TitlesOfParts>
    <vt:vector size="49" baseType="lpstr">
      <vt:lpstr>AR P丸ゴシック体M</vt:lpstr>
      <vt:lpstr>HG丸ｺﾞｼｯｸM-PRO</vt:lpstr>
      <vt:lpstr>Meiryo UI</vt:lpstr>
      <vt:lpstr>ＭＳ Ｐゴシック</vt:lpstr>
      <vt:lpstr>ヒラギノ丸ゴ Pro W4</vt:lpstr>
      <vt:lpstr>メイリオ</vt:lpstr>
      <vt:lpstr>Arial</vt:lpstr>
      <vt:lpstr>Calibri</vt:lpstr>
      <vt:lpstr>Euphemia</vt:lpstr>
      <vt:lpstr>Wingdings</vt:lpstr>
      <vt:lpstr>遊ぶ子供 (16 x 9)</vt:lpstr>
      <vt:lpstr>D 大事な人の 　 A 危ない 　　S 生活習慣 　　　　H 変容 　　　　　プログラム</vt:lpstr>
      <vt:lpstr>DASHプログラムへようこそ！</vt:lpstr>
      <vt:lpstr>このプログラムの目的</vt:lpstr>
      <vt:lpstr>目次</vt:lpstr>
      <vt:lpstr>前回の振り返り </vt:lpstr>
      <vt:lpstr>前回の振り返り</vt:lpstr>
      <vt:lpstr>AUDITの得点</vt:lpstr>
      <vt:lpstr>お酒と健康の 　　　　危ない関係 </vt:lpstr>
      <vt:lpstr>お酒（や生活習慣）の 良い面・悪い面</vt:lpstr>
      <vt:lpstr>お酒以外なら</vt:lpstr>
      <vt:lpstr>私にとってのお酒の良い面・悪い面</vt:lpstr>
      <vt:lpstr>私にとっての 生活習慣（ダイエットをしないこと）の良い面・悪い面</vt:lpstr>
      <vt:lpstr>パートナーにとってのお酒（や生活習慣）の 良い面・悪い面</vt:lpstr>
      <vt:lpstr>具体的で できそうな目標を立てよう</vt:lpstr>
      <vt:lpstr>自分自身の目標（飲酒・生活習慣etc）</vt:lpstr>
      <vt:lpstr>（1）自分自身の目標</vt:lpstr>
      <vt:lpstr>（1）自分自身の目標</vt:lpstr>
      <vt:lpstr>（1）自分自身の目標</vt:lpstr>
      <vt:lpstr>（1）自分自身の目標</vt:lpstr>
      <vt:lpstr>家族団らんに役立つコミュニケーション（2）</vt:lpstr>
      <vt:lpstr>コミュニケーション・スキル</vt:lpstr>
      <vt:lpstr>スキル① “わたし”を主語にした言い方をする</vt:lpstr>
      <vt:lpstr>スキル① “わたし”を主語にした言い方をする</vt:lpstr>
      <vt:lpstr>スキル① “わたし”を主語にした言い方をする</vt:lpstr>
      <vt:lpstr>スキル② 肯定的な言い方をする</vt:lpstr>
      <vt:lpstr>スキル② 肯定的な言い方をする</vt:lpstr>
      <vt:lpstr>スキル② 肯定的な言い方をする</vt:lpstr>
      <vt:lpstr>スキル③ 感情を言葉にする</vt:lpstr>
      <vt:lpstr>スキル③ 感情を言葉にする</vt:lpstr>
      <vt:lpstr>スキル③ 感情を言葉にする</vt:lpstr>
      <vt:lpstr>つい小言を言ってしまう場面</vt:lpstr>
      <vt:lpstr>つい小言を言ってしまう場面</vt:lpstr>
      <vt:lpstr>コミュニケーションについての 目標を立ててみましょう</vt:lpstr>
      <vt:lpstr>グループにわかれてやってみましょう</vt:lpstr>
      <vt:lpstr>PowerPoint プレゼンテーション</vt:lpstr>
      <vt:lpstr>PowerPoint プレゼンテーション</vt:lpstr>
      <vt:lpstr>ホームワーク</vt:lpstr>
      <vt:lpstr>次回の予定</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タイトルのレイアウト</dc:title>
  <dc:creator/>
  <cp:lastModifiedBy>杠 岳文</cp:lastModifiedBy>
  <cp:revision>163</cp:revision>
  <dcterms:created xsi:type="dcterms:W3CDTF">2016-09-01T19:42:29Z</dcterms:created>
  <dcterms:modified xsi:type="dcterms:W3CDTF">2020-03-15T08:16:18Z</dcterms:modified>
</cp:coreProperties>
</file>