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78" r:id="rId3"/>
    <p:sldId id="257" r:id="rId4"/>
    <p:sldId id="270" r:id="rId5"/>
    <p:sldId id="310" r:id="rId6"/>
    <p:sldId id="276" r:id="rId7"/>
    <p:sldId id="277" r:id="rId8"/>
    <p:sldId id="266" r:id="rId9"/>
    <p:sldId id="302" r:id="rId10"/>
    <p:sldId id="307" r:id="rId11"/>
    <p:sldId id="283" r:id="rId12"/>
    <p:sldId id="284" r:id="rId13"/>
    <p:sldId id="282" r:id="rId14"/>
    <p:sldId id="285" r:id="rId15"/>
    <p:sldId id="287" r:id="rId16"/>
    <p:sldId id="286" r:id="rId17"/>
    <p:sldId id="288" r:id="rId18"/>
    <p:sldId id="289" r:id="rId19"/>
    <p:sldId id="308" r:id="rId20"/>
    <p:sldId id="290" r:id="rId21"/>
    <p:sldId id="303" r:id="rId22"/>
    <p:sldId id="304" r:id="rId23"/>
    <p:sldId id="305" r:id="rId24"/>
    <p:sldId id="306" r:id="rId25"/>
    <p:sldId id="311" r:id="rId26"/>
    <p:sldId id="294" r:id="rId27"/>
    <p:sldId id="296" r:id="rId28"/>
    <p:sldId id="309" r:id="rId29"/>
    <p:sldId id="297" r:id="rId30"/>
    <p:sldId id="299" r:id="rId31"/>
    <p:sldId id="298" r:id="rId32"/>
  </p:sldIdLst>
  <p:sldSz cx="12192000" cy="6858000"/>
  <p:notesSz cx="6188075" cy="9320213"/>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ter" initials="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テーマ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2639" autoAdjust="0"/>
  </p:normalViewPr>
  <p:slideViewPr>
    <p:cSldViewPr snapToGrid="0">
      <p:cViewPr varScale="1">
        <p:scale>
          <a:sx n="32" d="100"/>
          <a:sy n="32" d="100"/>
        </p:scale>
        <p:origin x="1908" y="28"/>
      </p:cViewPr>
      <p:guideLst>
        <p:guide orient="horz" pos="2160"/>
        <p:guide pos="3840"/>
      </p:guideLst>
    </p:cSldViewPr>
  </p:slideViewPr>
  <p:notesTextViewPr>
    <p:cViewPr>
      <p:scale>
        <a:sx n="3" d="2"/>
        <a:sy n="3" d="2"/>
      </p:scale>
      <p:origin x="0" y="0"/>
    </p:cViewPr>
  </p:notesTextViewPr>
  <p:notesViewPr>
    <p:cSldViewPr snapToGrid="0">
      <p:cViewPr varScale="1">
        <p:scale>
          <a:sx n="48" d="100"/>
          <a:sy n="48" d="100"/>
        </p:scale>
        <p:origin x="2684"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4A3F14-CE5C-4AC4-A2C9-C5C5DB9B6EBC}" type="doc">
      <dgm:prSet loTypeId="urn:microsoft.com/office/officeart/2005/8/layout/process1" loCatId="process" qsTypeId="urn:microsoft.com/office/officeart/2005/8/quickstyle/simple3" qsCatId="simple" csTypeId="urn:microsoft.com/office/officeart/2005/8/colors/accent1_2" csCatId="accent1" phldr="1"/>
      <dgm:spPr/>
    </dgm:pt>
    <dgm:pt modelId="{72C5DA86-4A08-45AD-ABEA-3DC2C8018EDF}">
      <dgm:prSet phldrT="[テキスト]" custT="1">
        <dgm:style>
          <a:lnRef idx="2">
            <a:schemeClr val="accent1"/>
          </a:lnRef>
          <a:fillRef idx="1">
            <a:schemeClr val="lt1"/>
          </a:fillRef>
          <a:effectRef idx="0">
            <a:schemeClr val="accent1"/>
          </a:effectRef>
          <a:fontRef idx="minor">
            <a:schemeClr val="dk1"/>
          </a:fontRef>
        </dgm:style>
      </dgm:prSet>
      <dgm:spPr/>
      <dgm:t>
        <a:bodyPr/>
        <a:lstStyle/>
        <a:p>
          <a:pPr algn="ctr"/>
          <a:r>
            <a:rPr kumimoji="1" lang="ja-JP" altLang="en-US" sz="4000" dirty="0">
              <a:solidFill>
                <a:schemeClr val="tx1"/>
              </a:solidFill>
              <a:latin typeface="HG丸ｺﾞｼｯｸM-PRO" panose="020F0600000000000000" pitchFamily="50" charset="-128"/>
              <a:ea typeface="HG丸ｺﾞｼｯｸM-PRO" panose="020F0600000000000000" pitchFamily="50" charset="-128"/>
            </a:rPr>
            <a:t>きっかけ</a:t>
          </a:r>
        </a:p>
      </dgm:t>
    </dgm:pt>
    <dgm:pt modelId="{899CAE70-8D35-43BB-9EFD-7AA6587FAA89}" type="parTrans" cxnId="{05523AAE-C5C2-4D20-A860-92F05945BFB6}">
      <dgm:prSet/>
      <dgm:spPr/>
      <dgm:t>
        <a:bodyPr/>
        <a:lstStyle/>
        <a:p>
          <a:pPr algn="ctr"/>
          <a:endParaRPr kumimoji="1" lang="ja-JP" altLang="en-US" sz="3600"/>
        </a:p>
      </dgm:t>
    </dgm:pt>
    <dgm:pt modelId="{CDD5634C-4012-49AB-B519-4F47766902BE}" type="sibTrans" cxnId="{05523AAE-C5C2-4D20-A860-92F05945BFB6}">
      <dgm:prSet custT="1"/>
      <dgm:spPr>
        <a:solidFill>
          <a:schemeClr val="accent1">
            <a:lumMod val="60000"/>
            <a:lumOff val="40000"/>
          </a:schemeClr>
        </a:solidFill>
      </dgm:spPr>
      <dgm:t>
        <a:bodyPr/>
        <a:lstStyle/>
        <a:p>
          <a:pPr algn="ctr"/>
          <a:endParaRPr kumimoji="1" lang="ja-JP" altLang="en-US" sz="2400"/>
        </a:p>
      </dgm:t>
    </dgm:pt>
    <dgm:pt modelId="{BA88416E-7522-45A1-8296-84581CF0C933}">
      <dgm:prSet phldrT="[テキスト]" custT="1"/>
      <dgm:spPr>
        <a:solidFill>
          <a:schemeClr val="accent3">
            <a:lumMod val="40000"/>
            <a:lumOff val="60000"/>
          </a:schemeClr>
        </a:solidFill>
        <a:ln>
          <a:noFill/>
        </a:ln>
      </dgm:spPr>
      <dgm:t>
        <a:bodyPr/>
        <a:lstStyle/>
        <a:p>
          <a:pPr algn="ctr"/>
          <a:r>
            <a:rPr kumimoji="1" lang="ja-JP" altLang="en-US" sz="4000" dirty="0">
              <a:latin typeface="HG丸ｺﾞｼｯｸM-PRO" panose="020F0600000000000000" pitchFamily="50" charset="-128"/>
              <a:ea typeface="HG丸ｺﾞｼｯｸM-PRO" panose="020F0600000000000000" pitchFamily="50" charset="-128"/>
            </a:rPr>
            <a:t>反応</a:t>
          </a:r>
        </a:p>
      </dgm:t>
    </dgm:pt>
    <dgm:pt modelId="{196DF8E2-7383-49BD-B8AD-FAD95C4E2ADD}" type="parTrans" cxnId="{79F2E9B7-97F8-4DBB-932F-2B7C1E29D751}">
      <dgm:prSet/>
      <dgm:spPr/>
      <dgm:t>
        <a:bodyPr/>
        <a:lstStyle/>
        <a:p>
          <a:pPr algn="ctr"/>
          <a:endParaRPr kumimoji="1" lang="ja-JP" altLang="en-US" sz="3600"/>
        </a:p>
      </dgm:t>
    </dgm:pt>
    <dgm:pt modelId="{26876649-74EC-4238-A484-9B45E9AF6A05}" type="sibTrans" cxnId="{79F2E9B7-97F8-4DBB-932F-2B7C1E29D751}">
      <dgm:prSet custT="1"/>
      <dgm:spPr>
        <a:solidFill>
          <a:schemeClr val="accent1">
            <a:lumMod val="60000"/>
            <a:lumOff val="40000"/>
          </a:schemeClr>
        </a:solidFill>
      </dgm:spPr>
      <dgm:t>
        <a:bodyPr/>
        <a:lstStyle/>
        <a:p>
          <a:pPr algn="ctr"/>
          <a:endParaRPr kumimoji="1" lang="ja-JP" altLang="en-US" sz="2400"/>
        </a:p>
      </dgm:t>
    </dgm:pt>
    <dgm:pt modelId="{9E36DB93-FE33-4C2D-912C-A62A95885F6D}">
      <dgm:prSet phldrT="[テキスト]" custT="1"/>
      <dgm:spPr>
        <a:solidFill>
          <a:schemeClr val="tx1">
            <a:lumMod val="20000"/>
            <a:lumOff val="80000"/>
          </a:schemeClr>
        </a:solidFill>
        <a:ln>
          <a:noFill/>
        </a:ln>
      </dgm:spPr>
      <dgm:t>
        <a:bodyPr/>
        <a:lstStyle/>
        <a:p>
          <a:pPr algn="ctr"/>
          <a:r>
            <a:rPr kumimoji="1" lang="ja-JP" altLang="en-US" sz="4000" dirty="0">
              <a:latin typeface="HG丸ｺﾞｼｯｸM-PRO" panose="020F0600000000000000" pitchFamily="50" charset="-128"/>
              <a:ea typeface="HG丸ｺﾞｼｯｸM-PRO" panose="020F0600000000000000" pitchFamily="50" charset="-128"/>
            </a:rPr>
            <a:t>結果</a:t>
          </a:r>
        </a:p>
      </dgm:t>
    </dgm:pt>
    <dgm:pt modelId="{3368E2AE-608A-4E5C-B9FE-C50B202583D8}" type="parTrans" cxnId="{55CC6BF8-0C2E-4094-97FB-0EBB362D7FF0}">
      <dgm:prSet/>
      <dgm:spPr/>
      <dgm:t>
        <a:bodyPr/>
        <a:lstStyle/>
        <a:p>
          <a:pPr algn="ctr"/>
          <a:endParaRPr kumimoji="1" lang="ja-JP" altLang="en-US" sz="3600"/>
        </a:p>
      </dgm:t>
    </dgm:pt>
    <dgm:pt modelId="{F0130257-85B5-4853-8C5B-8B4C429F4321}" type="sibTrans" cxnId="{55CC6BF8-0C2E-4094-97FB-0EBB362D7FF0}">
      <dgm:prSet/>
      <dgm:spPr/>
      <dgm:t>
        <a:bodyPr/>
        <a:lstStyle/>
        <a:p>
          <a:pPr algn="ctr"/>
          <a:endParaRPr kumimoji="1" lang="ja-JP" altLang="en-US" sz="3600"/>
        </a:p>
      </dgm:t>
    </dgm:pt>
    <dgm:pt modelId="{015A0758-5F81-4AC5-956B-A6D2EFF202D3}" type="pres">
      <dgm:prSet presAssocID="{104A3F14-CE5C-4AC4-A2C9-C5C5DB9B6EBC}" presName="Name0" presStyleCnt="0">
        <dgm:presLayoutVars>
          <dgm:dir/>
          <dgm:resizeHandles val="exact"/>
        </dgm:presLayoutVars>
      </dgm:prSet>
      <dgm:spPr/>
    </dgm:pt>
    <dgm:pt modelId="{D6CF75AC-2727-4BC9-A6E5-12DCD9A1B599}" type="pres">
      <dgm:prSet presAssocID="{72C5DA86-4A08-45AD-ABEA-3DC2C8018EDF}" presName="node" presStyleLbl="node1" presStyleIdx="0" presStyleCnt="3" custScaleX="138860">
        <dgm:presLayoutVars>
          <dgm:bulletEnabled val="1"/>
        </dgm:presLayoutVars>
      </dgm:prSet>
      <dgm:spPr/>
    </dgm:pt>
    <dgm:pt modelId="{71209083-6AF3-4636-9601-00705F220B36}" type="pres">
      <dgm:prSet presAssocID="{CDD5634C-4012-49AB-B519-4F47766902BE}" presName="sibTrans" presStyleLbl="sibTrans2D1" presStyleIdx="0" presStyleCnt="2"/>
      <dgm:spPr/>
    </dgm:pt>
    <dgm:pt modelId="{E56578FC-FF14-4E77-9965-5A6A3E1782F8}" type="pres">
      <dgm:prSet presAssocID="{CDD5634C-4012-49AB-B519-4F47766902BE}" presName="connectorText" presStyleLbl="sibTrans2D1" presStyleIdx="0" presStyleCnt="2"/>
      <dgm:spPr/>
    </dgm:pt>
    <dgm:pt modelId="{0021D1A4-7E3F-4245-BF86-A4BEB350C3D3}" type="pres">
      <dgm:prSet presAssocID="{BA88416E-7522-45A1-8296-84581CF0C933}" presName="node" presStyleLbl="node1" presStyleIdx="1" presStyleCnt="3">
        <dgm:presLayoutVars>
          <dgm:bulletEnabled val="1"/>
        </dgm:presLayoutVars>
      </dgm:prSet>
      <dgm:spPr/>
    </dgm:pt>
    <dgm:pt modelId="{9D1C5488-6F24-42C6-9DE4-6F086B09DE3C}" type="pres">
      <dgm:prSet presAssocID="{26876649-74EC-4238-A484-9B45E9AF6A05}" presName="sibTrans" presStyleLbl="sibTrans2D1" presStyleIdx="1" presStyleCnt="2"/>
      <dgm:spPr/>
    </dgm:pt>
    <dgm:pt modelId="{8D8E8351-158A-4F5B-894C-1A8F6A930A91}" type="pres">
      <dgm:prSet presAssocID="{26876649-74EC-4238-A484-9B45E9AF6A05}" presName="connectorText" presStyleLbl="sibTrans2D1" presStyleIdx="1" presStyleCnt="2"/>
      <dgm:spPr/>
    </dgm:pt>
    <dgm:pt modelId="{6BF58BAA-9D2C-4ECF-9457-AF848BFD9297}" type="pres">
      <dgm:prSet presAssocID="{9E36DB93-FE33-4C2D-912C-A62A95885F6D}" presName="node" presStyleLbl="node1" presStyleIdx="2" presStyleCnt="3">
        <dgm:presLayoutVars>
          <dgm:bulletEnabled val="1"/>
        </dgm:presLayoutVars>
      </dgm:prSet>
      <dgm:spPr/>
    </dgm:pt>
  </dgm:ptLst>
  <dgm:cxnLst>
    <dgm:cxn modelId="{6C3AFA06-6ECD-46D3-BB53-2197B36841A6}" type="presOf" srcId="{26876649-74EC-4238-A484-9B45E9AF6A05}" destId="{9D1C5488-6F24-42C6-9DE4-6F086B09DE3C}" srcOrd="0" destOrd="0" presId="urn:microsoft.com/office/officeart/2005/8/layout/process1"/>
    <dgm:cxn modelId="{C97ABC3E-23EC-4049-9C59-D1A548536737}" type="presOf" srcId="{9E36DB93-FE33-4C2D-912C-A62A95885F6D}" destId="{6BF58BAA-9D2C-4ECF-9457-AF848BFD9297}" srcOrd="0" destOrd="0" presId="urn:microsoft.com/office/officeart/2005/8/layout/process1"/>
    <dgm:cxn modelId="{9C8AB481-8007-4D94-BAE7-C96BC3AA5D2C}" type="presOf" srcId="{104A3F14-CE5C-4AC4-A2C9-C5C5DB9B6EBC}" destId="{015A0758-5F81-4AC5-956B-A6D2EFF202D3}" srcOrd="0" destOrd="0" presId="urn:microsoft.com/office/officeart/2005/8/layout/process1"/>
    <dgm:cxn modelId="{FFEAB082-1E4A-4245-92FB-4D58565CC484}" type="presOf" srcId="{72C5DA86-4A08-45AD-ABEA-3DC2C8018EDF}" destId="{D6CF75AC-2727-4BC9-A6E5-12DCD9A1B599}" srcOrd="0" destOrd="0" presId="urn:microsoft.com/office/officeart/2005/8/layout/process1"/>
    <dgm:cxn modelId="{05523AAE-C5C2-4D20-A860-92F05945BFB6}" srcId="{104A3F14-CE5C-4AC4-A2C9-C5C5DB9B6EBC}" destId="{72C5DA86-4A08-45AD-ABEA-3DC2C8018EDF}" srcOrd="0" destOrd="0" parTransId="{899CAE70-8D35-43BB-9EFD-7AA6587FAA89}" sibTransId="{CDD5634C-4012-49AB-B519-4F47766902BE}"/>
    <dgm:cxn modelId="{B0D6CFB0-1A8E-4E96-A8CC-FBDDA105ADF1}" type="presOf" srcId="{CDD5634C-4012-49AB-B519-4F47766902BE}" destId="{E56578FC-FF14-4E77-9965-5A6A3E1782F8}" srcOrd="1" destOrd="0" presId="urn:microsoft.com/office/officeart/2005/8/layout/process1"/>
    <dgm:cxn modelId="{79F2E9B7-97F8-4DBB-932F-2B7C1E29D751}" srcId="{104A3F14-CE5C-4AC4-A2C9-C5C5DB9B6EBC}" destId="{BA88416E-7522-45A1-8296-84581CF0C933}" srcOrd="1" destOrd="0" parTransId="{196DF8E2-7383-49BD-B8AD-FAD95C4E2ADD}" sibTransId="{26876649-74EC-4238-A484-9B45E9AF6A05}"/>
    <dgm:cxn modelId="{D29393DB-3D70-46F7-BB7E-D59576D1AE6F}" type="presOf" srcId="{BA88416E-7522-45A1-8296-84581CF0C933}" destId="{0021D1A4-7E3F-4245-BF86-A4BEB350C3D3}" srcOrd="0" destOrd="0" presId="urn:microsoft.com/office/officeart/2005/8/layout/process1"/>
    <dgm:cxn modelId="{072D68DD-52E1-4336-A6FB-AF4D2CAD6068}" type="presOf" srcId="{CDD5634C-4012-49AB-B519-4F47766902BE}" destId="{71209083-6AF3-4636-9601-00705F220B36}" srcOrd="0" destOrd="0" presId="urn:microsoft.com/office/officeart/2005/8/layout/process1"/>
    <dgm:cxn modelId="{589060F5-E990-44FA-9500-0B093AEF8DCC}" type="presOf" srcId="{26876649-74EC-4238-A484-9B45E9AF6A05}" destId="{8D8E8351-158A-4F5B-894C-1A8F6A930A91}" srcOrd="1" destOrd="0" presId="urn:microsoft.com/office/officeart/2005/8/layout/process1"/>
    <dgm:cxn modelId="{55CC6BF8-0C2E-4094-97FB-0EBB362D7FF0}" srcId="{104A3F14-CE5C-4AC4-A2C9-C5C5DB9B6EBC}" destId="{9E36DB93-FE33-4C2D-912C-A62A95885F6D}" srcOrd="2" destOrd="0" parTransId="{3368E2AE-608A-4E5C-B9FE-C50B202583D8}" sibTransId="{F0130257-85B5-4853-8C5B-8B4C429F4321}"/>
    <dgm:cxn modelId="{B6FCE00E-F341-494A-B9B7-675101B38882}" type="presParOf" srcId="{015A0758-5F81-4AC5-956B-A6D2EFF202D3}" destId="{D6CF75AC-2727-4BC9-A6E5-12DCD9A1B599}" srcOrd="0" destOrd="0" presId="urn:microsoft.com/office/officeart/2005/8/layout/process1"/>
    <dgm:cxn modelId="{6A9C890C-8E2F-4712-812E-3C45AA747D7F}" type="presParOf" srcId="{015A0758-5F81-4AC5-956B-A6D2EFF202D3}" destId="{71209083-6AF3-4636-9601-00705F220B36}" srcOrd="1" destOrd="0" presId="urn:microsoft.com/office/officeart/2005/8/layout/process1"/>
    <dgm:cxn modelId="{359CF533-FE9E-4AD4-B1D3-D4CD7E9A1F9F}" type="presParOf" srcId="{71209083-6AF3-4636-9601-00705F220B36}" destId="{E56578FC-FF14-4E77-9965-5A6A3E1782F8}" srcOrd="0" destOrd="0" presId="urn:microsoft.com/office/officeart/2005/8/layout/process1"/>
    <dgm:cxn modelId="{2644A74C-8C3B-467C-BBAF-F84DB66E2169}" type="presParOf" srcId="{015A0758-5F81-4AC5-956B-A6D2EFF202D3}" destId="{0021D1A4-7E3F-4245-BF86-A4BEB350C3D3}" srcOrd="2" destOrd="0" presId="urn:microsoft.com/office/officeart/2005/8/layout/process1"/>
    <dgm:cxn modelId="{ED69BBFA-8DB8-4D3D-B6B5-502FBFE08F92}" type="presParOf" srcId="{015A0758-5F81-4AC5-956B-A6D2EFF202D3}" destId="{9D1C5488-6F24-42C6-9DE4-6F086B09DE3C}" srcOrd="3" destOrd="0" presId="urn:microsoft.com/office/officeart/2005/8/layout/process1"/>
    <dgm:cxn modelId="{9C04EB7F-FF86-49AB-8E09-870673F24C32}" type="presParOf" srcId="{9D1C5488-6F24-42C6-9DE4-6F086B09DE3C}" destId="{8D8E8351-158A-4F5B-894C-1A8F6A930A91}" srcOrd="0" destOrd="0" presId="urn:microsoft.com/office/officeart/2005/8/layout/process1"/>
    <dgm:cxn modelId="{AED33433-4402-4043-8338-5D96EA3BCEEE}" type="presParOf" srcId="{015A0758-5F81-4AC5-956B-A6D2EFF202D3}" destId="{6BF58BAA-9D2C-4ECF-9457-AF848BFD929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E4D23657-D1E8-4B22-974B-8DC90813F51B}">
      <dgm:prSet phldrT="[Text]" custT="1"/>
      <dgm:spPr/>
      <dgm:t>
        <a:bodyPr rtlCol="0"/>
        <a:lstStyle/>
        <a:p>
          <a:pPr rtl="0"/>
          <a:r>
            <a:rPr kumimoji="1" lang="ja-JP" altLang="en-US" sz="2800" dirty="0">
              <a:solidFill>
                <a:srgbClr val="000000"/>
              </a:solidFill>
              <a:latin typeface="メイリオ" panose="020B0604030504040204" pitchFamily="50" charset="-128"/>
              <a:ea typeface="メイリオ" panose="020B0604030504040204" pitchFamily="50" charset="-128"/>
            </a:rPr>
            <a:t>褒められる</a:t>
          </a:r>
          <a:endParaRPr lang="ja-JP" altLang="en-US" sz="2800" noProof="0" dirty="0">
            <a:solidFill>
              <a:srgbClr val="000000"/>
            </a:solidFill>
            <a:latin typeface="ＭＳ Ｐゴシック" panose="020B0600070205080204" pitchFamily="50" charset="-128"/>
            <a:ea typeface="ＭＳ Ｐゴシック" panose="020B0600070205080204" pitchFamily="50" charset="-128"/>
          </a:endParaRPr>
        </a:p>
      </dgm:t>
    </dgm:pt>
    <dgm:pt modelId="{89EF0911-2234-42D0-AEF3-7FADAFD12999}" type="parTrans" cxnId="{99F95D8E-A851-4953-A3C5-9BF7753ED9FA}">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529487B0-19AA-4AAC-8F83-CF2C113EB84D}" type="sibTrans" cxnId="{99F95D8E-A851-4953-A3C5-9BF7753ED9FA}">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EF034794-D109-40B6-8FA2-8971C3123AB6}">
      <dgm:prSet phldrT="[Text]" custT="1"/>
      <dgm:spPr/>
      <dgm:t>
        <a:bodyPr rtlCol="0"/>
        <a:lstStyle/>
        <a:p>
          <a:pPr rtl="0"/>
          <a:r>
            <a:rPr kumimoji="1" lang="ja-JP" altLang="en-US" sz="2800" dirty="0">
              <a:solidFill>
                <a:srgbClr val="000000"/>
              </a:solidFill>
              <a:latin typeface="メイリオ" panose="020B0604030504040204" pitchFamily="50" charset="-128"/>
              <a:ea typeface="メイリオ" panose="020B0604030504040204" pitchFamily="50" charset="-128"/>
            </a:rPr>
            <a:t>自信が増す</a:t>
          </a:r>
          <a:endParaRPr lang="ja-JP" altLang="en-US" sz="2800" noProof="0" dirty="0">
            <a:solidFill>
              <a:srgbClr val="000000"/>
            </a:solidFill>
            <a:latin typeface="ＭＳ Ｐゴシック" panose="020B0600070205080204" pitchFamily="50" charset="-128"/>
            <a:ea typeface="ＭＳ Ｐゴシック" panose="020B0600070205080204" pitchFamily="50" charset="-128"/>
          </a:endParaRPr>
        </a:p>
      </dgm:t>
    </dgm:pt>
    <dgm:pt modelId="{64D09C75-3D44-4CEF-9459-5C91DB44A9EA}" type="parTrans" cxnId="{80FF73C0-9BCD-436E-A85B-D6D7D322462C}">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CDDFC891-FC62-4131-A642-2D94388BCCE2}" type="sibTrans" cxnId="{80FF73C0-9BCD-436E-A85B-D6D7D322462C}">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15E11DBD-E9B5-4BCF-A56C-7AAE26CE30DC}">
      <dgm:prSet phldrT="[Text]" custT="1"/>
      <dgm:spPr/>
      <dgm:t>
        <a:bodyPr rtlCol="0"/>
        <a:lstStyle/>
        <a:p>
          <a:pPr rtl="0"/>
          <a:r>
            <a:rPr kumimoji="1" lang="ja-JP" altLang="en-US" sz="2800" dirty="0">
              <a:solidFill>
                <a:srgbClr val="000000"/>
              </a:solidFill>
              <a:latin typeface="メイリオ" panose="020B0604030504040204" pitchFamily="50" charset="-128"/>
              <a:ea typeface="メイリオ" panose="020B0604030504040204" pitchFamily="50" charset="-128"/>
            </a:rPr>
            <a:t>余裕がでる</a:t>
          </a:r>
          <a:endParaRPr lang="ja-JP" altLang="en-US" sz="2800" noProof="0" dirty="0">
            <a:solidFill>
              <a:srgbClr val="000000"/>
            </a:solidFill>
            <a:latin typeface="ＭＳ Ｐゴシック" panose="020B0600070205080204" pitchFamily="50" charset="-128"/>
            <a:ea typeface="ＭＳ Ｐゴシック" panose="020B0600070205080204" pitchFamily="50" charset="-128"/>
          </a:endParaRPr>
        </a:p>
      </dgm:t>
    </dgm:pt>
    <dgm:pt modelId="{B7B43D5B-12E9-44B1-B818-4B50F6AD3C0A}" type="parTrans" cxnId="{5E0737F0-6DE4-4885-BC59-82E10D617E50}">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329BDEDB-415B-4AB3-B964-E819D0C56DBB}" type="sibTrans" cxnId="{5E0737F0-6DE4-4885-BC59-82E10D617E50}">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778AA374-0E17-4AEA-8EB6-0C342D57D8D8}">
      <dgm:prSet phldrT="[Text]" custT="1"/>
      <dgm:spPr/>
      <dgm:t>
        <a:bodyPr rtlCol="0"/>
        <a:lstStyle/>
        <a:p>
          <a:pPr rtl="0"/>
          <a:r>
            <a:rPr kumimoji="1" lang="ja-JP" altLang="en-US" sz="2800" dirty="0">
              <a:solidFill>
                <a:srgbClr val="000000"/>
              </a:solidFill>
              <a:latin typeface="メイリオ" panose="020B0604030504040204" pitchFamily="50" charset="-128"/>
              <a:ea typeface="メイリオ" panose="020B0604030504040204" pitchFamily="50" charset="-128"/>
            </a:rPr>
            <a:t>またやろうと思う</a:t>
          </a:r>
          <a:r>
            <a:rPr lang="ja-JP" altLang="en-US" sz="2800" noProof="0" dirty="0">
              <a:solidFill>
                <a:srgbClr val="000000"/>
              </a:solidFill>
              <a:latin typeface="ＭＳ Ｐゴシック" panose="020B0600070205080204" pitchFamily="50" charset="-128"/>
              <a:ea typeface="ＭＳ Ｐゴシック" panose="020B0600070205080204" pitchFamily="50" charset="-128"/>
            </a:rPr>
            <a:t>​​</a:t>
          </a:r>
        </a:p>
      </dgm:t>
    </dgm:pt>
    <dgm:pt modelId="{5E28F01D-9664-415C-A0CD-EBFDAB29426C}" type="parTrans" cxnId="{6F55886F-2AC8-4F4F-B328-821CB3A2117B}">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1A604594-E883-4DA9-8A2A-16DFACE8640A}" type="sibTrans" cxnId="{6F55886F-2AC8-4F4F-B328-821CB3A2117B}">
      <dgm:prSet/>
      <dgm:spPr/>
      <dgm:t>
        <a:bodyPr rtlCol="0"/>
        <a:lstStyle/>
        <a:p>
          <a:pPr rtl="0"/>
          <a:endParaRPr lang="ja-JP" altLang="en-US" noProof="0" dirty="0">
            <a:latin typeface="ＭＳ Ｐゴシック" panose="020B0600070205080204" pitchFamily="50" charset="-128"/>
            <a:ea typeface="ＭＳ Ｐゴシック" panose="020B0600070205080204" pitchFamily="50" charset="-128"/>
          </a:endParaRPr>
        </a:p>
      </dgm:t>
    </dgm:pt>
    <dgm:pt modelId="{EB3CB291-E23A-4667-A32E-A640A76557A1}" type="pres">
      <dgm:prSet presAssocID="{41DDEAAE-DE55-45A3-A4F7-3874E0140D37}" presName="rootnode" presStyleCnt="0">
        <dgm:presLayoutVars>
          <dgm:chMax/>
          <dgm:chPref/>
          <dgm:dir/>
          <dgm:animLvl val="lvl"/>
        </dgm:presLayoutVars>
      </dgm:prSet>
      <dgm:spPr/>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7" custLinFactNeighborX="4012" custLinFactNeighborY="0"/>
      <dgm:spPr/>
    </dgm:pt>
    <dgm:pt modelId="{80B372F1-8EF3-4532-ACC6-E65E1D63ACA2}" type="pres">
      <dgm:prSet presAssocID="{E4D23657-D1E8-4B22-974B-8DC90813F51B}" presName="ParentText" presStyleLbl="revTx" presStyleIdx="0" presStyleCnt="4">
        <dgm:presLayoutVars>
          <dgm:chMax val="0"/>
          <dgm:chPref val="0"/>
          <dgm:bulletEnabled val="1"/>
        </dgm:presLayoutVars>
      </dgm:prSet>
      <dgm:spPr/>
    </dgm:pt>
    <dgm:pt modelId="{B746139E-4627-4CCC-9299-5653D77ED24D}" type="pres">
      <dgm:prSet presAssocID="{E4D23657-D1E8-4B22-974B-8DC90813F51B}" presName="Triangle" presStyleLbl="alignNode1" presStyleIdx="1" presStyleCnt="7"/>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7"/>
      <dgm:spPr/>
    </dgm:pt>
    <dgm:pt modelId="{18F7A15A-3ED1-4A32-B700-36B8D6BBE441}" type="pres">
      <dgm:prSet presAssocID="{EF034794-D109-40B6-8FA2-8971C3123AB6}" presName="ParentText" presStyleLbl="revTx" presStyleIdx="1" presStyleCnt="4">
        <dgm:presLayoutVars>
          <dgm:chMax val="0"/>
          <dgm:chPref val="0"/>
          <dgm:bulletEnabled val="1"/>
        </dgm:presLayoutVars>
      </dgm:prSet>
      <dgm:spPr/>
    </dgm:pt>
    <dgm:pt modelId="{F6F2BEFC-1674-4E8D-98FF-DE4432BB887C}" type="pres">
      <dgm:prSet presAssocID="{EF034794-D109-40B6-8FA2-8971C3123AB6}" presName="Triangle" presStyleLbl="alignNode1" presStyleIdx="3" presStyleCnt="7"/>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7"/>
      <dgm:spPr/>
    </dgm:pt>
    <dgm:pt modelId="{F0124EB5-2136-46F3-B2F4-41A5196C24A0}" type="pres">
      <dgm:prSet presAssocID="{15E11DBD-E9B5-4BCF-A56C-7AAE26CE30DC}" presName="ParentText" presStyleLbl="revTx" presStyleIdx="2" presStyleCnt="4">
        <dgm:presLayoutVars>
          <dgm:chMax val="0"/>
          <dgm:chPref val="0"/>
          <dgm:bulletEnabled val="1"/>
        </dgm:presLayoutVars>
      </dgm:prSet>
      <dgm:spPr/>
    </dgm:pt>
    <dgm:pt modelId="{D5E82CFA-3F05-41CB-A66C-3A904CCE06CE}" type="pres">
      <dgm:prSet presAssocID="{15E11DBD-E9B5-4BCF-A56C-7AAE26CE30DC}" presName="Triangle" presStyleLbl="alignNode1" presStyleIdx="5" presStyleCnt="7"/>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7"/>
      <dgm:spPr/>
    </dgm:pt>
    <dgm:pt modelId="{AFC6068B-131B-444D-AF53-A5A2A6DC9AE7}" type="pres">
      <dgm:prSet presAssocID="{778AA374-0E17-4AEA-8EB6-0C342D57D8D8}" presName="ParentText" presStyleLbl="revTx" presStyleIdx="3" presStyleCnt="4">
        <dgm:presLayoutVars>
          <dgm:chMax val="0"/>
          <dgm:chPref val="0"/>
          <dgm:bulletEnabled val="1"/>
        </dgm:presLayoutVars>
      </dgm:prSet>
      <dgm:spPr/>
    </dgm:pt>
  </dgm:ptLst>
  <dgm:cxnLst>
    <dgm:cxn modelId="{4B6FC603-8A21-2541-B771-3E589D0EC155}" type="presOf" srcId="{778AA374-0E17-4AEA-8EB6-0C342D57D8D8}" destId="{AFC6068B-131B-444D-AF53-A5A2A6DC9AE7}" srcOrd="0" destOrd="0" presId="urn:microsoft.com/office/officeart/2009/3/layout/StepUpProcess"/>
    <dgm:cxn modelId="{97E1A94B-FC50-2444-806A-CB1E44C533E4}" type="presOf" srcId="{15E11DBD-E9B5-4BCF-A56C-7AAE26CE30DC}" destId="{F0124EB5-2136-46F3-B2F4-41A5196C24A0}"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64650C7A-D8DC-244C-8776-7CAFB2E367BD}" type="presOf" srcId="{E4D23657-D1E8-4B22-974B-8DC90813F51B}" destId="{80B372F1-8EF3-4532-ACC6-E65E1D63ACA2}" srcOrd="0" destOrd="0" presId="urn:microsoft.com/office/officeart/2009/3/layout/StepUpProcess"/>
    <dgm:cxn modelId="{99F95D8E-A851-4953-A3C5-9BF7753ED9FA}" srcId="{41DDEAAE-DE55-45A3-A4F7-3874E0140D37}" destId="{E4D23657-D1E8-4B22-974B-8DC90813F51B}" srcOrd="0" destOrd="0" parTransId="{89EF0911-2234-42D0-AEF3-7FADAFD12999}" sibTransId="{529487B0-19AA-4AAC-8F83-CF2C113EB84D}"/>
    <dgm:cxn modelId="{B22FDFB7-A89B-184A-A174-8B3E972073C0}" type="presOf" srcId="{41DDEAAE-DE55-45A3-A4F7-3874E0140D37}" destId="{EB3CB291-E23A-4667-A32E-A640A76557A1}" srcOrd="0" destOrd="0" presId="urn:microsoft.com/office/officeart/2009/3/layout/StepUpProcess"/>
    <dgm:cxn modelId="{80FF73C0-9BCD-436E-A85B-D6D7D322462C}" srcId="{41DDEAAE-DE55-45A3-A4F7-3874E0140D37}" destId="{EF034794-D109-40B6-8FA2-8971C3123AB6}" srcOrd="1" destOrd="0" parTransId="{64D09C75-3D44-4CEF-9459-5C91DB44A9EA}" sibTransId="{CDDFC891-FC62-4131-A642-2D94388BCCE2}"/>
    <dgm:cxn modelId="{5E0737F0-6DE4-4885-BC59-82E10D617E50}" srcId="{41DDEAAE-DE55-45A3-A4F7-3874E0140D37}" destId="{15E11DBD-E9B5-4BCF-A56C-7AAE26CE30DC}" srcOrd="2" destOrd="0" parTransId="{B7B43D5B-12E9-44B1-B818-4B50F6AD3C0A}" sibTransId="{329BDEDB-415B-4AB3-B964-E819D0C56DBB}"/>
    <dgm:cxn modelId="{871A08FD-95C4-864E-AC49-1C26D9754A82}" type="presOf" srcId="{EF034794-D109-40B6-8FA2-8971C3123AB6}" destId="{18F7A15A-3ED1-4A32-B700-36B8D6BBE441}" srcOrd="0" destOrd="0" presId="urn:microsoft.com/office/officeart/2009/3/layout/StepUpProcess"/>
    <dgm:cxn modelId="{DF39BEF9-F287-C840-B874-EA607E18F135}" type="presParOf" srcId="{EB3CB291-E23A-4667-A32E-A640A76557A1}" destId="{01035298-0CF7-4145-8EE2-24DBFEAF33BB}" srcOrd="0" destOrd="0" presId="urn:microsoft.com/office/officeart/2009/3/layout/StepUpProcess"/>
    <dgm:cxn modelId="{CFEE63C4-2096-FD4A-9971-219C570E7446}" type="presParOf" srcId="{01035298-0CF7-4145-8EE2-24DBFEAF33BB}" destId="{21E1F518-1190-4883-914B-1FB66E6D3A63}" srcOrd="0" destOrd="0" presId="urn:microsoft.com/office/officeart/2009/3/layout/StepUpProcess"/>
    <dgm:cxn modelId="{EBF36080-0FE1-7B4C-AAD0-328130888B80}" type="presParOf" srcId="{01035298-0CF7-4145-8EE2-24DBFEAF33BB}" destId="{80B372F1-8EF3-4532-ACC6-E65E1D63ACA2}" srcOrd="1" destOrd="0" presId="urn:microsoft.com/office/officeart/2009/3/layout/StepUpProcess"/>
    <dgm:cxn modelId="{F56663AB-59B7-3443-8770-77E579F91956}" type="presParOf" srcId="{01035298-0CF7-4145-8EE2-24DBFEAF33BB}" destId="{B746139E-4627-4CCC-9299-5653D77ED24D}" srcOrd="2" destOrd="0" presId="urn:microsoft.com/office/officeart/2009/3/layout/StepUpProcess"/>
    <dgm:cxn modelId="{A8F4A7BB-1531-7440-BC1A-A2AD5CCBAFDF}" type="presParOf" srcId="{EB3CB291-E23A-4667-A32E-A640A76557A1}" destId="{780BC64D-2F67-498A-99F6-7EB28080D705}" srcOrd="1" destOrd="0" presId="urn:microsoft.com/office/officeart/2009/3/layout/StepUpProcess"/>
    <dgm:cxn modelId="{4D182691-02B2-0840-8F5A-81558C575D9D}" type="presParOf" srcId="{780BC64D-2F67-498A-99F6-7EB28080D705}" destId="{68E230FA-2656-4C78-B827-58AFD214F445}" srcOrd="0" destOrd="0" presId="urn:microsoft.com/office/officeart/2009/3/layout/StepUpProcess"/>
    <dgm:cxn modelId="{B19D16F1-B252-324D-B90A-64A8691B6F78}" type="presParOf" srcId="{EB3CB291-E23A-4667-A32E-A640A76557A1}" destId="{B07824BD-C1CB-4098-8E38-D3E1F721DF31}" srcOrd="2" destOrd="0" presId="urn:microsoft.com/office/officeart/2009/3/layout/StepUpProcess"/>
    <dgm:cxn modelId="{70E10286-2AF0-8D4A-86A2-FD9BD3399039}" type="presParOf" srcId="{B07824BD-C1CB-4098-8E38-D3E1F721DF31}" destId="{85769F8C-5820-4CB5-B01D-69A648973D8F}" srcOrd="0" destOrd="0" presId="urn:microsoft.com/office/officeart/2009/3/layout/StepUpProcess"/>
    <dgm:cxn modelId="{54973FF7-4979-3E43-8CFA-AFED0C056A01}" type="presParOf" srcId="{B07824BD-C1CB-4098-8E38-D3E1F721DF31}" destId="{18F7A15A-3ED1-4A32-B700-36B8D6BBE441}" srcOrd="1" destOrd="0" presId="urn:microsoft.com/office/officeart/2009/3/layout/StepUpProcess"/>
    <dgm:cxn modelId="{5FE96ED5-DC9A-8A41-80B4-60D6D10FB7D5}" type="presParOf" srcId="{B07824BD-C1CB-4098-8E38-D3E1F721DF31}" destId="{F6F2BEFC-1674-4E8D-98FF-DE4432BB887C}" srcOrd="2" destOrd="0" presId="urn:microsoft.com/office/officeart/2009/3/layout/StepUpProcess"/>
    <dgm:cxn modelId="{989694A6-AC3B-E744-85F1-F2567AF2BC79}" type="presParOf" srcId="{EB3CB291-E23A-4667-A32E-A640A76557A1}" destId="{E26373E0-D095-405B-9F4A-CC7FBB5BEBD2}" srcOrd="3" destOrd="0" presId="urn:microsoft.com/office/officeart/2009/3/layout/StepUpProcess"/>
    <dgm:cxn modelId="{606C48B4-1890-EA46-9B59-76ADF36E6FEF}" type="presParOf" srcId="{E26373E0-D095-405B-9F4A-CC7FBB5BEBD2}" destId="{8B10941C-73F0-477C-9F3D-EB0A4525ACBE}" srcOrd="0" destOrd="0" presId="urn:microsoft.com/office/officeart/2009/3/layout/StepUpProcess"/>
    <dgm:cxn modelId="{50CAC120-E9E5-844C-89F8-AAE897AB9A02}" type="presParOf" srcId="{EB3CB291-E23A-4667-A32E-A640A76557A1}" destId="{DF2F85E9-6BAE-40EA-8F18-DAFCA3EFFB69}" srcOrd="4" destOrd="0" presId="urn:microsoft.com/office/officeart/2009/3/layout/StepUpProcess"/>
    <dgm:cxn modelId="{18EA4D75-4730-2140-91E2-B121F6D427A1}" type="presParOf" srcId="{DF2F85E9-6BAE-40EA-8F18-DAFCA3EFFB69}" destId="{A5E67CF4-39ED-4CC8-A27F-E45EA5D3AC44}" srcOrd="0" destOrd="0" presId="urn:microsoft.com/office/officeart/2009/3/layout/StepUpProcess"/>
    <dgm:cxn modelId="{B1DB8259-0F8D-F045-A316-06D9B6AE95B1}" type="presParOf" srcId="{DF2F85E9-6BAE-40EA-8F18-DAFCA3EFFB69}" destId="{F0124EB5-2136-46F3-B2F4-41A5196C24A0}" srcOrd="1" destOrd="0" presId="urn:microsoft.com/office/officeart/2009/3/layout/StepUpProcess"/>
    <dgm:cxn modelId="{DE639B4D-3A16-764F-A362-E1775C61B1C4}" type="presParOf" srcId="{DF2F85E9-6BAE-40EA-8F18-DAFCA3EFFB69}" destId="{D5E82CFA-3F05-41CB-A66C-3A904CCE06CE}" srcOrd="2" destOrd="0" presId="urn:microsoft.com/office/officeart/2009/3/layout/StepUpProcess"/>
    <dgm:cxn modelId="{D1BDD3E6-C7C5-424D-8A64-3E3DF630599B}" type="presParOf" srcId="{EB3CB291-E23A-4667-A32E-A640A76557A1}" destId="{F5574CB1-AC1C-4773-A4A7-C4CE14EF6374}" srcOrd="5" destOrd="0" presId="urn:microsoft.com/office/officeart/2009/3/layout/StepUpProcess"/>
    <dgm:cxn modelId="{EB503430-B8EB-B742-AF67-2F290F9F2C77}" type="presParOf" srcId="{F5574CB1-AC1C-4773-A4A7-C4CE14EF6374}" destId="{14FCF07D-F999-4928-B62C-1135C3080FD1}" srcOrd="0" destOrd="0" presId="urn:microsoft.com/office/officeart/2009/3/layout/StepUpProcess"/>
    <dgm:cxn modelId="{40C665A6-65B7-7247-A2CF-CC2C8B04B832}" type="presParOf" srcId="{EB3CB291-E23A-4667-A32E-A640A76557A1}" destId="{2489F161-D1CF-4A3D-8E95-6382395DC25B}" srcOrd="6" destOrd="0" presId="urn:microsoft.com/office/officeart/2009/3/layout/StepUpProcess"/>
    <dgm:cxn modelId="{499DCA2A-5C31-624B-8D72-8ED7A889FF53}" type="presParOf" srcId="{2489F161-D1CF-4A3D-8E95-6382395DC25B}" destId="{06EAFCDC-2041-4C37-BE64-7627BAA16382}" srcOrd="0" destOrd="0" presId="urn:microsoft.com/office/officeart/2009/3/layout/StepUpProcess"/>
    <dgm:cxn modelId="{C7875588-25D7-DE43-8312-07B5E2B6F42A}" type="presParOf" srcId="{2489F161-D1CF-4A3D-8E95-6382395DC25B}" destId="{AFC6068B-131B-444D-AF53-A5A2A6DC9AE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F75AC-2727-4BC9-A6E5-12DCD9A1B599}">
      <dsp:nvSpPr>
        <dsp:cNvPr id="0" name=""/>
        <dsp:cNvSpPr/>
      </dsp:nvSpPr>
      <dsp:spPr>
        <a:xfrm>
          <a:off x="7998" y="166694"/>
          <a:ext cx="2803207" cy="1212421"/>
        </a:xfrm>
        <a:prstGeom prst="roundRect">
          <a:avLst>
            <a:gd name="adj" fmla="val 10000"/>
          </a:avLst>
        </a:prstGeom>
        <a:solidFill>
          <a:schemeClr val="lt1"/>
        </a:solidFill>
        <a:ln w="12700" cap="flat" cmpd="sng" algn="ctr">
          <a:solidFill>
            <a:schemeClr val="accent1"/>
          </a:solidFill>
          <a:prstDash val="solid"/>
          <a:miter lim="800000"/>
        </a:ln>
        <a:effectLst/>
        <a:scene3d>
          <a:camera prst="orthographicFront"/>
          <a:lightRig rig="flat" dir="t"/>
        </a:scene3d>
      </dsp:spPr>
      <dsp:style>
        <a:lnRef idx="2">
          <a:schemeClr val="accent1"/>
        </a:lnRef>
        <a:fillRef idx="1">
          <a:schemeClr val="lt1"/>
        </a:fillRef>
        <a:effectRef idx="0">
          <a:schemeClr val="accent1"/>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kumimoji="1" lang="ja-JP" altLang="en-US" sz="4000" kern="1200" dirty="0">
              <a:solidFill>
                <a:schemeClr val="tx1"/>
              </a:solidFill>
              <a:latin typeface="HG丸ｺﾞｼｯｸM-PRO" panose="020F0600000000000000" pitchFamily="50" charset="-128"/>
              <a:ea typeface="HG丸ｺﾞｼｯｸM-PRO" panose="020F0600000000000000" pitchFamily="50" charset="-128"/>
            </a:rPr>
            <a:t>きっかけ</a:t>
          </a:r>
        </a:p>
      </dsp:txBody>
      <dsp:txXfrm>
        <a:off x="43509" y="202205"/>
        <a:ext cx="2732185" cy="1141399"/>
      </dsp:txXfrm>
    </dsp:sp>
    <dsp:sp modelId="{71209083-6AF3-4636-9601-00705F220B36}">
      <dsp:nvSpPr>
        <dsp:cNvPr id="0" name=""/>
        <dsp:cNvSpPr/>
      </dsp:nvSpPr>
      <dsp:spPr>
        <a:xfrm>
          <a:off x="3013078" y="522583"/>
          <a:ext cx="427970" cy="500644"/>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p>
      </dsp:txBody>
      <dsp:txXfrm>
        <a:off x="3013078" y="622712"/>
        <a:ext cx="299579" cy="300386"/>
      </dsp:txXfrm>
    </dsp:sp>
    <dsp:sp modelId="{0021D1A4-7E3F-4245-BF86-A4BEB350C3D3}">
      <dsp:nvSpPr>
        <dsp:cNvPr id="0" name=""/>
        <dsp:cNvSpPr/>
      </dsp:nvSpPr>
      <dsp:spPr>
        <a:xfrm>
          <a:off x="3618697" y="166694"/>
          <a:ext cx="2018729" cy="1212421"/>
        </a:xfrm>
        <a:prstGeom prst="roundRect">
          <a:avLst>
            <a:gd name="adj" fmla="val 10000"/>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kumimoji="1" lang="ja-JP" altLang="en-US" sz="4000" kern="1200" dirty="0">
              <a:latin typeface="HG丸ｺﾞｼｯｸM-PRO" panose="020F0600000000000000" pitchFamily="50" charset="-128"/>
              <a:ea typeface="HG丸ｺﾞｼｯｸM-PRO" panose="020F0600000000000000" pitchFamily="50" charset="-128"/>
            </a:rPr>
            <a:t>反応</a:t>
          </a:r>
        </a:p>
      </dsp:txBody>
      <dsp:txXfrm>
        <a:off x="3654208" y="202205"/>
        <a:ext cx="1947707" cy="1141399"/>
      </dsp:txXfrm>
    </dsp:sp>
    <dsp:sp modelId="{9D1C5488-6F24-42C6-9DE4-6F086B09DE3C}">
      <dsp:nvSpPr>
        <dsp:cNvPr id="0" name=""/>
        <dsp:cNvSpPr/>
      </dsp:nvSpPr>
      <dsp:spPr>
        <a:xfrm>
          <a:off x="5839299" y="522583"/>
          <a:ext cx="427970" cy="500644"/>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p>
      </dsp:txBody>
      <dsp:txXfrm>
        <a:off x="5839299" y="622712"/>
        <a:ext cx="299579" cy="300386"/>
      </dsp:txXfrm>
    </dsp:sp>
    <dsp:sp modelId="{6BF58BAA-9D2C-4ECF-9457-AF848BFD9297}">
      <dsp:nvSpPr>
        <dsp:cNvPr id="0" name=""/>
        <dsp:cNvSpPr/>
      </dsp:nvSpPr>
      <dsp:spPr>
        <a:xfrm>
          <a:off x="6444918" y="166694"/>
          <a:ext cx="2018729" cy="1212421"/>
        </a:xfrm>
        <a:prstGeom prst="roundRect">
          <a:avLst>
            <a:gd name="adj" fmla="val 10000"/>
          </a:avLst>
        </a:prstGeom>
        <a:solidFill>
          <a:schemeClr val="tx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kumimoji="1" lang="ja-JP" altLang="en-US" sz="4000" kern="1200" dirty="0">
              <a:latin typeface="HG丸ｺﾞｼｯｸM-PRO" panose="020F0600000000000000" pitchFamily="50" charset="-128"/>
              <a:ea typeface="HG丸ｺﾞｼｯｸM-PRO" panose="020F0600000000000000" pitchFamily="50" charset="-128"/>
            </a:rPr>
            <a:t>結果</a:t>
          </a:r>
        </a:p>
      </dsp:txBody>
      <dsp:txXfrm>
        <a:off x="6480429" y="202205"/>
        <a:ext cx="1947707" cy="1141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F518-1190-4883-914B-1FB66E6D3A63}">
      <dsp:nvSpPr>
        <dsp:cNvPr id="0" name=""/>
        <dsp:cNvSpPr/>
      </dsp:nvSpPr>
      <dsp:spPr>
        <a:xfrm rot="5400000">
          <a:off x="564300" y="1530987"/>
          <a:ext cx="1405289" cy="233837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372F1-8EF3-4532-ACC6-E65E1D63ACA2}">
      <dsp:nvSpPr>
        <dsp:cNvPr id="0" name=""/>
        <dsp:cNvSpPr/>
      </dsp:nvSpPr>
      <dsp:spPr>
        <a:xfrm>
          <a:off x="235907" y="2229656"/>
          <a:ext cx="2111094" cy="1850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rtlCol="0" anchor="t" anchorCtr="0">
          <a:noAutofit/>
        </a:bodyPr>
        <a:lstStyle/>
        <a:p>
          <a:pPr marL="0" lvl="0" indent="0" algn="l" defTabSz="1244600" rtl="0">
            <a:lnSpc>
              <a:spcPct val="90000"/>
            </a:lnSpc>
            <a:spcBef>
              <a:spcPct val="0"/>
            </a:spcBef>
            <a:spcAft>
              <a:spcPct val="35000"/>
            </a:spcAft>
            <a:buNone/>
          </a:pPr>
          <a:r>
            <a:rPr kumimoji="1" lang="ja-JP" altLang="en-US" sz="2800" kern="1200" dirty="0">
              <a:solidFill>
                <a:srgbClr val="000000"/>
              </a:solidFill>
              <a:latin typeface="メイリオ" panose="020B0604030504040204" pitchFamily="50" charset="-128"/>
              <a:ea typeface="メイリオ" panose="020B0604030504040204" pitchFamily="50" charset="-128"/>
            </a:rPr>
            <a:t>褒められる</a:t>
          </a:r>
          <a:endParaRPr lang="ja-JP" altLang="en-US" sz="2800" kern="1200" noProof="0" dirty="0">
            <a:solidFill>
              <a:srgbClr val="000000"/>
            </a:solidFill>
            <a:latin typeface="ＭＳ Ｐゴシック" panose="020B0600070205080204" pitchFamily="50" charset="-128"/>
            <a:ea typeface="ＭＳ Ｐゴシック" panose="020B0600070205080204" pitchFamily="50" charset="-128"/>
          </a:endParaRPr>
        </a:p>
      </dsp:txBody>
      <dsp:txXfrm>
        <a:off x="235907" y="2229656"/>
        <a:ext cx="2111094" cy="1850497"/>
      </dsp:txXfrm>
    </dsp:sp>
    <dsp:sp modelId="{B746139E-4627-4CCC-9299-5653D77ED24D}">
      <dsp:nvSpPr>
        <dsp:cNvPr id="0" name=""/>
        <dsp:cNvSpPr/>
      </dsp:nvSpPr>
      <dsp:spPr>
        <a:xfrm>
          <a:off x="1948681" y="1358834"/>
          <a:ext cx="398319" cy="398319"/>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69F8C-5820-4CB5-B01D-69A648973D8F}">
      <dsp:nvSpPr>
        <dsp:cNvPr id="0" name=""/>
        <dsp:cNvSpPr/>
      </dsp:nvSpPr>
      <dsp:spPr>
        <a:xfrm rot="5400000">
          <a:off x="3054876" y="891477"/>
          <a:ext cx="1405289" cy="233837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2820298" y="1590146"/>
          <a:ext cx="2111094" cy="1850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rtlCol="0" anchor="t" anchorCtr="0">
          <a:noAutofit/>
        </a:bodyPr>
        <a:lstStyle/>
        <a:p>
          <a:pPr marL="0" lvl="0" indent="0" algn="l" defTabSz="1244600" rtl="0">
            <a:lnSpc>
              <a:spcPct val="90000"/>
            </a:lnSpc>
            <a:spcBef>
              <a:spcPct val="0"/>
            </a:spcBef>
            <a:spcAft>
              <a:spcPct val="35000"/>
            </a:spcAft>
            <a:buNone/>
          </a:pPr>
          <a:r>
            <a:rPr kumimoji="1" lang="ja-JP" altLang="en-US" sz="2800" kern="1200" dirty="0">
              <a:solidFill>
                <a:srgbClr val="000000"/>
              </a:solidFill>
              <a:latin typeface="メイリオ" panose="020B0604030504040204" pitchFamily="50" charset="-128"/>
              <a:ea typeface="メイリオ" panose="020B0604030504040204" pitchFamily="50" charset="-128"/>
            </a:rPr>
            <a:t>自信が増す</a:t>
          </a:r>
          <a:endParaRPr lang="ja-JP" altLang="en-US" sz="2800" kern="1200" noProof="0" dirty="0">
            <a:solidFill>
              <a:srgbClr val="000000"/>
            </a:solidFill>
            <a:latin typeface="ＭＳ Ｐゴシック" panose="020B0600070205080204" pitchFamily="50" charset="-128"/>
            <a:ea typeface="ＭＳ Ｐゴシック" panose="020B0600070205080204" pitchFamily="50" charset="-128"/>
          </a:endParaRPr>
        </a:p>
      </dsp:txBody>
      <dsp:txXfrm>
        <a:off x="2820298" y="1590146"/>
        <a:ext cx="2111094" cy="1850497"/>
      </dsp:txXfrm>
    </dsp:sp>
    <dsp:sp modelId="{F6F2BEFC-1674-4E8D-98FF-DE4432BB887C}">
      <dsp:nvSpPr>
        <dsp:cNvPr id="0" name=""/>
        <dsp:cNvSpPr/>
      </dsp:nvSpPr>
      <dsp:spPr>
        <a:xfrm>
          <a:off x="4533072" y="719324"/>
          <a:ext cx="398319" cy="398319"/>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5639267" y="251967"/>
          <a:ext cx="1405289" cy="2338370"/>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5404690" y="950636"/>
          <a:ext cx="2111094" cy="1850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rtlCol="0" anchor="t" anchorCtr="0">
          <a:noAutofit/>
        </a:bodyPr>
        <a:lstStyle/>
        <a:p>
          <a:pPr marL="0" lvl="0" indent="0" algn="l" defTabSz="1244600" rtl="0">
            <a:lnSpc>
              <a:spcPct val="90000"/>
            </a:lnSpc>
            <a:spcBef>
              <a:spcPct val="0"/>
            </a:spcBef>
            <a:spcAft>
              <a:spcPct val="35000"/>
            </a:spcAft>
            <a:buNone/>
          </a:pPr>
          <a:r>
            <a:rPr kumimoji="1" lang="ja-JP" altLang="en-US" sz="2800" kern="1200" dirty="0">
              <a:solidFill>
                <a:srgbClr val="000000"/>
              </a:solidFill>
              <a:latin typeface="メイリオ" panose="020B0604030504040204" pitchFamily="50" charset="-128"/>
              <a:ea typeface="メイリオ" panose="020B0604030504040204" pitchFamily="50" charset="-128"/>
            </a:rPr>
            <a:t>余裕がでる</a:t>
          </a:r>
          <a:endParaRPr lang="ja-JP" altLang="en-US" sz="2800" kern="1200" noProof="0" dirty="0">
            <a:solidFill>
              <a:srgbClr val="000000"/>
            </a:solidFill>
            <a:latin typeface="ＭＳ Ｐゴシック" panose="020B0600070205080204" pitchFamily="50" charset="-128"/>
            <a:ea typeface="ＭＳ Ｐゴシック" panose="020B0600070205080204" pitchFamily="50" charset="-128"/>
          </a:endParaRPr>
        </a:p>
      </dsp:txBody>
      <dsp:txXfrm>
        <a:off x="5404690" y="950636"/>
        <a:ext cx="2111094" cy="1850497"/>
      </dsp:txXfrm>
    </dsp:sp>
    <dsp:sp modelId="{D5E82CFA-3F05-41CB-A66C-3A904CCE06CE}">
      <dsp:nvSpPr>
        <dsp:cNvPr id="0" name=""/>
        <dsp:cNvSpPr/>
      </dsp:nvSpPr>
      <dsp:spPr>
        <a:xfrm>
          <a:off x="7117464" y="79813"/>
          <a:ext cx="398319" cy="398319"/>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8223659" y="-387542"/>
          <a:ext cx="1405289" cy="233837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7989081" y="311126"/>
          <a:ext cx="2111094" cy="1850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rtlCol="0" anchor="t" anchorCtr="0">
          <a:noAutofit/>
        </a:bodyPr>
        <a:lstStyle/>
        <a:p>
          <a:pPr marL="0" lvl="0" indent="0" algn="l" defTabSz="1244600" rtl="0">
            <a:lnSpc>
              <a:spcPct val="90000"/>
            </a:lnSpc>
            <a:spcBef>
              <a:spcPct val="0"/>
            </a:spcBef>
            <a:spcAft>
              <a:spcPct val="35000"/>
            </a:spcAft>
            <a:buNone/>
          </a:pPr>
          <a:r>
            <a:rPr kumimoji="1" lang="ja-JP" altLang="en-US" sz="2800" kern="1200" dirty="0">
              <a:solidFill>
                <a:srgbClr val="000000"/>
              </a:solidFill>
              <a:latin typeface="メイリオ" panose="020B0604030504040204" pitchFamily="50" charset="-128"/>
              <a:ea typeface="メイリオ" panose="020B0604030504040204" pitchFamily="50" charset="-128"/>
            </a:rPr>
            <a:t>またやろうと思う</a:t>
          </a:r>
          <a:r>
            <a:rPr lang="ja-JP" altLang="en-US" sz="2800" kern="1200" noProof="0" dirty="0">
              <a:solidFill>
                <a:srgbClr val="000000"/>
              </a:solidFill>
              <a:latin typeface="ＭＳ Ｐゴシック" panose="020B0600070205080204" pitchFamily="50" charset="-128"/>
              <a:ea typeface="ＭＳ Ｐゴシック" panose="020B0600070205080204" pitchFamily="50" charset="-128"/>
            </a:rPr>
            <a:t>​​</a:t>
          </a:r>
        </a:p>
      </dsp:txBody>
      <dsp:txXfrm>
        <a:off x="7989081" y="311126"/>
        <a:ext cx="2111094" cy="18504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681499" cy="467629"/>
          </a:xfrm>
          <a:prstGeom prst="rect">
            <a:avLst/>
          </a:prstGeom>
        </p:spPr>
        <p:txBody>
          <a:bodyPr vert="horz" lIns="91440" tIns="45720" rIns="91440" bIns="45720" rtlCol="0"/>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8852585"/>
            <a:ext cx="2681499" cy="467628"/>
          </a:xfrm>
          <a:prstGeom prst="rect">
            <a:avLst/>
          </a:prstGeom>
        </p:spPr>
        <p:txBody>
          <a:bodyPr vert="horz" lIns="91440" tIns="45720" rIns="91440" bIns="45720" rtlCol="0" anchor="b"/>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505144" y="8852585"/>
            <a:ext cx="2681499" cy="467628"/>
          </a:xfrm>
          <a:prstGeom prst="rect">
            <a:avLst/>
          </a:prstGeom>
        </p:spPr>
        <p:txBody>
          <a:bodyPr vert="horz" lIns="91440" tIns="45720" rIns="91440" bIns="45720" rtlCol="0" anchor="b"/>
          <a:lstStyle>
            <a:lvl1pPr algn="l" rtl="0">
              <a:defRPr sz="1200"/>
            </a:lvl1pPr>
          </a:lstStyle>
          <a:p>
            <a:pPr algn="r" rtl="0"/>
            <a:fld id="{73F7AA83-DE31-4E93-AB07-EF7FB05F6670}"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681499" cy="467629"/>
          </a:xfrm>
          <a:prstGeom prst="rect">
            <a:avLst/>
          </a:prstGeom>
        </p:spPr>
        <p:txBody>
          <a:bodyPr vert="horz" lIns="91440" tIns="45720" rIns="91440" bIns="45720" rtlCol="0"/>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505144" y="0"/>
            <a:ext cx="2681499" cy="467629"/>
          </a:xfrm>
          <a:prstGeom prst="rect">
            <a:avLst/>
          </a:prstGeom>
        </p:spPr>
        <p:txBody>
          <a:bodyPr vert="horz" lIns="91440" tIns="45720" rIns="91440" bIns="45720" rtlCol="0"/>
          <a:lstStyle>
            <a:lvl1pPr algn="r" rtl="0">
              <a:defRPr sz="1200">
                <a:latin typeface="ＭＳ Ｐゴシック" panose="020B0600070205080204" pitchFamily="50" charset="-128"/>
                <a:ea typeface="ＭＳ Ｐゴシック" panose="020B0600070205080204" pitchFamily="50" charset="-128"/>
              </a:defRPr>
            </a:lvl1pPr>
          </a:lstStyle>
          <a:p>
            <a:fld id="{FF0DA7B9-17D1-4910-A7A5-AEE119EA5B23}" type="datetime1">
              <a:rPr lang="ja-JP" altLang="en-US" smtClean="0"/>
              <a:pPr/>
              <a:t>2020/3/15</a:t>
            </a:fld>
            <a:endParaRPr lang="ja-JP" altLang="en-US" dirty="0"/>
          </a:p>
        </p:txBody>
      </p:sp>
      <p:sp>
        <p:nvSpPr>
          <p:cNvPr id="4" name="スライド イメージ プレースホルダー 3"/>
          <p:cNvSpPr>
            <a:spLocks noGrp="1" noRot="1" noChangeAspect="1"/>
          </p:cNvSpPr>
          <p:nvPr>
            <p:ph type="sldImg" idx="2"/>
          </p:nvPr>
        </p:nvSpPr>
        <p:spPr>
          <a:xfrm>
            <a:off x="300038" y="1165225"/>
            <a:ext cx="5588000" cy="3144838"/>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18808" y="4485352"/>
            <a:ext cx="4950460" cy="3669834"/>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8852585"/>
            <a:ext cx="2681499" cy="467628"/>
          </a:xfrm>
          <a:prstGeom prst="rect">
            <a:avLst/>
          </a:prstGeom>
        </p:spPr>
        <p:txBody>
          <a:bodyPr vert="horz" lIns="91440" tIns="45720" rIns="91440" bIns="45720" rtlCol="0" anchor="b"/>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505144" y="8852585"/>
            <a:ext cx="2681499" cy="467628"/>
          </a:xfrm>
          <a:prstGeom prst="rect">
            <a:avLst/>
          </a:prstGeom>
        </p:spPr>
        <p:txBody>
          <a:bodyPr vert="horz" lIns="91440" tIns="45720" rIns="91440" bIns="45720" rtlCol="0" anchor="b"/>
          <a:lstStyle>
            <a:lvl1pPr algn="r" rtl="0">
              <a:defRPr sz="1200">
                <a:latin typeface="ＭＳ Ｐゴシック" panose="020B0600070205080204" pitchFamily="50" charset="-128"/>
                <a:ea typeface="ＭＳ Ｐゴシック" panose="020B0600070205080204" pitchFamily="50" charset="-128"/>
              </a:defRPr>
            </a:lvl1pPr>
          </a:lstStyle>
          <a:p>
            <a:fld id="{935E2820-AFE1-45FA-949E-17BDB534E1DC}" type="slidenum">
              <a:rPr lang="en-US" altLang="ja-JP" smtClean="0"/>
              <a:pPr/>
              <a:t>‹#›</a:t>
            </a:fld>
            <a:endParaRPr lang="en-US" altLang="ja-JP"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r>
              <a:rPr kumimoji="1" lang="ja-JP" altLang="en-US" dirty="0"/>
              <a:t>皆さん、こんにちは。</a:t>
            </a:r>
            <a:endParaRPr kumimoji="1" lang="en-US" altLang="ja-JP" dirty="0"/>
          </a:p>
          <a:p>
            <a:r>
              <a:rPr kumimoji="1" lang="ja-JP" altLang="en-US" dirty="0"/>
              <a:t>今日は、</a:t>
            </a:r>
            <a:r>
              <a:rPr kumimoji="1" lang="en-US" altLang="ja-JP" dirty="0"/>
              <a:t>DASH</a:t>
            </a:r>
            <a:r>
              <a:rPr kumimoji="1" lang="ja-JP" altLang="en-US" dirty="0"/>
              <a:t>プログラムに参加していただきありがとうございます。</a:t>
            </a:r>
            <a:endParaRPr kumimoji="1" lang="en-US" altLang="ja-JP" dirty="0"/>
          </a:p>
          <a:p>
            <a:r>
              <a:rPr kumimoji="1" lang="ja-JP" altLang="en-US" dirty="0"/>
              <a:t>本日の進行を担当します、○○です。よろしくお願いいたします。</a:t>
            </a:r>
            <a:endParaRPr kumimoji="1" lang="en-US" altLang="ja-JP" dirty="0"/>
          </a:p>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935E2820-AFE1-45FA-949E-17BDB534E1DC}" type="slidenum">
              <a:rPr lang="en-US" smtClean="0"/>
              <a:pPr algn="r" rtl="0"/>
              <a:t>1</a:t>
            </a:fld>
            <a:endParaRPr lang="en-US" dirty="0"/>
          </a:p>
        </p:txBody>
      </p:sp>
    </p:spTree>
    <p:extLst>
      <p:ext uri="{BB962C8B-B14F-4D97-AF65-F5344CB8AC3E}">
        <p14:creationId xmlns:p14="http://schemas.microsoft.com/office/powerpoint/2010/main" val="3069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パートナーのブスッとした様子に怒りが湧いたわたしは、「あなたいつもそう言って、結局いつも飲んでるじゃない」（リーダー）と、イライラして言います。二人は、不機嫌になってしまいました。</a:t>
            </a:r>
            <a:endParaRPr kumimoji="1" lang="en-US" altLang="ja-JP" noProof="0" dirty="0"/>
          </a:p>
          <a:p>
            <a:endParaRPr kumimoji="1" lang="en-US" altLang="ja-JP" noProof="0" dirty="0"/>
          </a:p>
          <a:p>
            <a:r>
              <a:rPr kumimoji="1" lang="ja-JP" altLang="en-US" noProof="0" dirty="0"/>
              <a:t>いかがですか。こうした情景，どこの家庭でもありますよね。</a:t>
            </a:r>
          </a:p>
          <a:p>
            <a:r>
              <a:rPr kumimoji="1" lang="ja-JP" altLang="en-US" noProof="0" dirty="0"/>
              <a:t>このやり取りを，振り返ってみましょう。</a:t>
            </a:r>
          </a:p>
          <a:p>
            <a:endParaRPr kumimoji="1" lang="en-US" altLang="ja-JP"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10</a:t>
            </a:fld>
            <a:endParaRPr lang="en-US" altLang="ja-JP" dirty="0"/>
          </a:p>
        </p:txBody>
      </p:sp>
    </p:spTree>
    <p:extLst>
      <p:ext uri="{BB962C8B-B14F-4D97-AF65-F5344CB8AC3E}">
        <p14:creationId xmlns:p14="http://schemas.microsoft.com/office/powerpoint/2010/main" val="4246653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ノート プレースホルダー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Calibri" charset="0"/>
                <a:ea typeface="ＭＳ Ｐゴシック" charset="0"/>
              </a:rPr>
              <a:t>悪循環が起こる過程には、「きっかけ」、「反応」、「結果」という３つの部分からなります。</a:t>
            </a:r>
            <a:endParaRPr lang="en-US" altLang="ja-JP" dirty="0">
              <a:latin typeface="Calibri" charset="0"/>
              <a:ea typeface="ＭＳ Ｐゴシック" charset="0"/>
            </a:endParaRPr>
          </a:p>
          <a:p>
            <a:pPr eaLnBrk="1" hangingPunct="1">
              <a:spcBef>
                <a:spcPct val="0"/>
              </a:spcBef>
            </a:pPr>
            <a:endParaRPr lang="en-US" altLang="ja-JP" dirty="0">
              <a:latin typeface="Calibri" charset="0"/>
              <a:ea typeface="ＭＳ Ｐゴシック" charset="0"/>
            </a:endParaRPr>
          </a:p>
          <a:p>
            <a:pPr eaLnBrk="1" hangingPunct="1">
              <a:spcBef>
                <a:spcPct val="0"/>
              </a:spcBef>
            </a:pPr>
            <a:r>
              <a:rPr lang="ja-JP" altLang="en-US" dirty="0">
                <a:latin typeface="Calibri" charset="0"/>
                <a:ea typeface="ＭＳ Ｐゴシック" charset="0"/>
              </a:rPr>
              <a:t>きっかけとは、反応が起こるきっかけとなる出来事です。</a:t>
            </a:r>
            <a:endParaRPr lang="en-US" altLang="ja-JP" dirty="0">
              <a:latin typeface="Calibri" charset="0"/>
              <a:ea typeface="ＭＳ Ｐゴシック" charset="0"/>
            </a:endParaRPr>
          </a:p>
          <a:p>
            <a:pPr eaLnBrk="1" hangingPunct="1">
              <a:spcBef>
                <a:spcPct val="0"/>
              </a:spcBef>
            </a:pPr>
            <a:r>
              <a:rPr lang="ja-JP" altLang="en-US" dirty="0">
                <a:latin typeface="Calibri" charset="0"/>
                <a:ea typeface="ＭＳ Ｐゴシック" charset="0"/>
              </a:rPr>
              <a:t>反応は、きっかけによって、引き起こされる行動の事です。</a:t>
            </a:r>
            <a:endParaRPr lang="en-US" altLang="ja-JP" dirty="0">
              <a:latin typeface="Calibri" charset="0"/>
              <a:ea typeface="ＭＳ Ｐゴシック" charset="0"/>
            </a:endParaRPr>
          </a:p>
          <a:p>
            <a:pPr eaLnBrk="1" hangingPunct="1">
              <a:spcBef>
                <a:spcPct val="0"/>
              </a:spcBef>
            </a:pPr>
            <a:r>
              <a:rPr lang="ja-JP" altLang="en-US" dirty="0">
                <a:latin typeface="Calibri" charset="0"/>
                <a:ea typeface="ＭＳ Ｐゴシック" charset="0"/>
              </a:rPr>
              <a:t>そして、結果とは、反応によっておこされる出来事です。</a:t>
            </a:r>
            <a:endParaRPr lang="en-US" altLang="ja-JP" dirty="0">
              <a:latin typeface="Calibri" charset="0"/>
              <a:ea typeface="ＭＳ Ｐゴシック" charset="0"/>
            </a:endParaRPr>
          </a:p>
        </p:txBody>
      </p:sp>
      <p:sp>
        <p:nvSpPr>
          <p:cNvPr id="65540" name="スライド番号プレースホルダー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charset="0"/>
                <a:ea typeface="ＭＳ Ｐゴシック" charset="0"/>
                <a:cs typeface="ＭＳ Ｐゴシック" charset="0"/>
              </a:defRPr>
            </a:lvl1pPr>
            <a:lvl2pPr marL="704911" indent="-271120">
              <a:defRPr kumimoji="1">
                <a:solidFill>
                  <a:schemeClr val="tx1"/>
                </a:solidFill>
                <a:latin typeface="Calibri" charset="0"/>
                <a:ea typeface="ＭＳ Ｐゴシック" charset="0"/>
              </a:defRPr>
            </a:lvl2pPr>
            <a:lvl3pPr marL="1084478" indent="-216896">
              <a:defRPr kumimoji="1">
                <a:solidFill>
                  <a:schemeClr val="tx1"/>
                </a:solidFill>
                <a:latin typeface="Calibri" charset="0"/>
                <a:ea typeface="ＭＳ Ｐゴシック" charset="0"/>
              </a:defRPr>
            </a:lvl3pPr>
            <a:lvl4pPr marL="1518270" indent="-216896">
              <a:defRPr kumimoji="1">
                <a:solidFill>
                  <a:schemeClr val="tx1"/>
                </a:solidFill>
                <a:latin typeface="Calibri" charset="0"/>
                <a:ea typeface="ＭＳ Ｐゴシック" charset="0"/>
              </a:defRPr>
            </a:lvl4pPr>
            <a:lvl5pPr marL="1952061" indent="-216896">
              <a:defRPr kumimoji="1">
                <a:solidFill>
                  <a:schemeClr val="tx1"/>
                </a:solidFill>
                <a:latin typeface="Calibri" charset="0"/>
                <a:ea typeface="ＭＳ Ｐゴシック" charset="0"/>
              </a:defRPr>
            </a:lvl5pPr>
            <a:lvl6pPr marL="2385852" indent="-216896" eaLnBrk="0" fontAlgn="base" hangingPunct="0">
              <a:spcBef>
                <a:spcPct val="0"/>
              </a:spcBef>
              <a:spcAft>
                <a:spcPct val="0"/>
              </a:spcAft>
              <a:defRPr kumimoji="1">
                <a:solidFill>
                  <a:schemeClr val="tx1"/>
                </a:solidFill>
                <a:latin typeface="Calibri" charset="0"/>
                <a:ea typeface="ＭＳ Ｐゴシック" charset="0"/>
              </a:defRPr>
            </a:lvl6pPr>
            <a:lvl7pPr marL="2819644" indent="-216896" eaLnBrk="0" fontAlgn="base" hangingPunct="0">
              <a:spcBef>
                <a:spcPct val="0"/>
              </a:spcBef>
              <a:spcAft>
                <a:spcPct val="0"/>
              </a:spcAft>
              <a:defRPr kumimoji="1">
                <a:solidFill>
                  <a:schemeClr val="tx1"/>
                </a:solidFill>
                <a:latin typeface="Calibri" charset="0"/>
                <a:ea typeface="ＭＳ Ｐゴシック" charset="0"/>
              </a:defRPr>
            </a:lvl7pPr>
            <a:lvl8pPr marL="3253435" indent="-216896" eaLnBrk="0" fontAlgn="base" hangingPunct="0">
              <a:spcBef>
                <a:spcPct val="0"/>
              </a:spcBef>
              <a:spcAft>
                <a:spcPct val="0"/>
              </a:spcAft>
              <a:defRPr kumimoji="1">
                <a:solidFill>
                  <a:schemeClr val="tx1"/>
                </a:solidFill>
                <a:latin typeface="Calibri" charset="0"/>
                <a:ea typeface="ＭＳ Ｐゴシック" charset="0"/>
              </a:defRPr>
            </a:lvl8pPr>
            <a:lvl9pPr marL="3687227" indent="-216896" eaLnBrk="0" fontAlgn="base" hangingPunct="0">
              <a:spcBef>
                <a:spcPct val="0"/>
              </a:spcBef>
              <a:spcAft>
                <a:spcPct val="0"/>
              </a:spcAft>
              <a:defRPr kumimoji="1">
                <a:solidFill>
                  <a:schemeClr val="tx1"/>
                </a:solidFill>
                <a:latin typeface="Calibri" charset="0"/>
                <a:ea typeface="ＭＳ Ｐゴシック" charset="0"/>
              </a:defRPr>
            </a:lvl9pPr>
          </a:lstStyle>
          <a:p>
            <a:fld id="{13911A06-9304-3840-BCA4-DF922703853B}" type="slidenum">
              <a:rPr lang="ja-JP" altLang="en-US"/>
              <a:pPr/>
              <a:t>11</a:t>
            </a:fld>
            <a:endParaRPr lang="ja-JP" altLang="en-US"/>
          </a:p>
        </p:txBody>
      </p:sp>
    </p:spTree>
    <p:extLst>
      <p:ext uri="{BB962C8B-B14F-4D97-AF65-F5344CB8AC3E}">
        <p14:creationId xmlns:p14="http://schemas.microsoft.com/office/powerpoint/2010/main" val="58379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先ほどの場面を見返して見ましょう。</a:t>
            </a:r>
            <a:endParaRPr kumimoji="1" lang="en-US" altLang="ja-JP" noProof="0" dirty="0"/>
          </a:p>
          <a:p>
            <a:r>
              <a:rPr kumimoji="1" lang="ja-JP" altLang="en-US" noProof="0" dirty="0"/>
              <a:t>パートナーが焼酎を飲んでほろ酔いで帰ってきて、わたしは「また飲んでるの？」と言ったことがきっかけです。するとパートナーが「今日は忙しかったんだよ」とブスッとした様子になりました。これが反応です。その反応に対して「あなたいつもそう言って結局いつも飲んでるじゃない」と怒ったことが結果になります。</a:t>
            </a:r>
            <a:endParaRPr kumimoji="1" lang="en-US" altLang="ja-JP" noProof="0" dirty="0"/>
          </a:p>
          <a:p>
            <a:endParaRPr kumimoji="1" lang="en-US" altLang="ja-JP" noProof="0" dirty="0"/>
          </a:p>
          <a:p>
            <a:r>
              <a:rPr kumimoji="1" lang="ja-JP" altLang="en-US" noProof="0" dirty="0"/>
              <a:t>この悪循環があると、居心地の悪いコミュニケーションが続いていきます。</a:t>
            </a:r>
            <a:endParaRPr kumimoji="1" lang="en-US" altLang="ja-JP" noProof="0" dirty="0"/>
          </a:p>
          <a:p>
            <a:r>
              <a:rPr kumimoji="1" lang="ja-JP" altLang="en-US" noProof="0" dirty="0"/>
              <a:t>この悪循環を断ち切ること、そして望ましい行動を増やすことに効力を発揮するのがこのプログラムなのです。</a:t>
            </a:r>
            <a:endParaRPr kumimoji="1" lang="en-US" altLang="ja-JP"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12</a:t>
            </a:fld>
            <a:endParaRPr lang="en-US" altLang="ja-JP" dirty="0"/>
          </a:p>
        </p:txBody>
      </p:sp>
    </p:spTree>
    <p:extLst>
      <p:ext uri="{BB962C8B-B14F-4D97-AF65-F5344CB8AC3E}">
        <p14:creationId xmlns:p14="http://schemas.microsoft.com/office/powerpoint/2010/main" val="2120892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noProof="0" dirty="0"/>
              <a:t>失敗の原因として，ここに</a:t>
            </a:r>
            <a:r>
              <a:rPr lang="en-US" altLang="ja-JP" noProof="0" dirty="0"/>
              <a:t>5</a:t>
            </a:r>
            <a:r>
              <a:rPr lang="ja-JP" altLang="en-US" noProof="0" dirty="0"/>
              <a:t>つがまとめてあります。見ていきましょう。</a:t>
            </a:r>
          </a:p>
          <a:p>
            <a:pPr rtl="0"/>
            <a:r>
              <a:rPr lang="ja-JP" altLang="en-US" noProof="0" dirty="0"/>
              <a:t>１．先に言い過ぎる。（ごはん食べた？歯磨きした？お風呂は？明日は何するの？）</a:t>
            </a:r>
          </a:p>
          <a:p>
            <a:pPr rtl="0"/>
            <a:r>
              <a:rPr lang="ja-JP" altLang="en-US" noProof="0" dirty="0"/>
              <a:t>２．言葉が多すぎる。（昨日の出来事，先週の出来事，いつぞやの出来事まで引き合いに出して説明してしまう。「あなた，この間もそうだったじゃない！」）</a:t>
            </a:r>
          </a:p>
          <a:p>
            <a:pPr rtl="0"/>
            <a:r>
              <a:rPr lang="ja-JP" altLang="en-US" noProof="0" dirty="0"/>
              <a:t>３．正しいことを言い過ぎる。（このままいったら，仕事亡くなくなるよ。このままだったら，若死にするよ。）</a:t>
            </a:r>
          </a:p>
          <a:p>
            <a:pPr rtl="0"/>
            <a:r>
              <a:rPr lang="ja-JP" altLang="en-US" noProof="0" dirty="0"/>
              <a:t>４．相手の粗が見えすぎる。（外面ばっかり良くて。なんでこんなこともできないのかしら。）</a:t>
            </a:r>
          </a:p>
          <a:p>
            <a:pPr rtl="0"/>
            <a:r>
              <a:rPr lang="ja-JP" altLang="en-US" noProof="0" dirty="0"/>
              <a:t>５．感情的になりすぎる。（あーもう，いい加減にして！）</a:t>
            </a:r>
          </a:p>
          <a:p>
            <a:pPr rtl="0"/>
            <a:r>
              <a:rPr lang="ja-JP" altLang="en-US" noProof="0" dirty="0"/>
              <a:t>さて，皆さんご自身にも，身に覚えのあることが，いくつかあるのではないでしょうか？</a:t>
            </a:r>
          </a:p>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13</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r>
              <a:rPr kumimoji="1" lang="ja-JP" altLang="en-US" dirty="0"/>
              <a:t>この失敗しやすい傾向を改善するにはどうしたらいいか。</a:t>
            </a:r>
            <a:endParaRPr kumimoji="1" lang="en-US" altLang="ja-JP" dirty="0"/>
          </a:p>
          <a:p>
            <a:r>
              <a:rPr kumimoji="1" lang="ja-JP" altLang="en-US" dirty="0"/>
              <a:t>成功の秘訣があります。確認しましょう。</a:t>
            </a:r>
            <a:endParaRPr kumimoji="1" lang="en-US" altLang="ja-JP" dirty="0"/>
          </a:p>
          <a:p>
            <a:pPr marL="237390" indent="-237390">
              <a:lnSpc>
                <a:spcPct val="100000"/>
              </a:lnSpc>
              <a:buFont typeface="+mj-lt"/>
              <a:buAutoNum type="arabicPeriod"/>
              <a:defRPr/>
            </a:pPr>
            <a:r>
              <a:rPr lang="ja-JP" altLang="en-US" sz="1200" dirty="0">
                <a:solidFill>
                  <a:srgbClr val="000000"/>
                </a:solidFill>
                <a:latin typeface="HG丸ｺﾞｼｯｸM-PRO" panose="020F0600000000000000" pitchFamily="50" charset="-128"/>
                <a:ea typeface="HG丸ｺﾞｼｯｸM-PRO" panose="020F0600000000000000" pitchFamily="50" charset="-128"/>
                <a:cs typeface="ヒラギノ丸ゴ Pro W4"/>
              </a:rPr>
              <a:t>先々口出ししないで何事も後出しに</a:t>
            </a:r>
            <a:endParaRPr lang="en-US" altLang="ja-JP" sz="12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237390" indent="-237390">
              <a:lnSpc>
                <a:spcPct val="100000"/>
              </a:lnSpc>
              <a:buFont typeface="+mj-lt"/>
              <a:buAutoNum type="arabicPeriod"/>
              <a:defRPr/>
            </a:pPr>
            <a:r>
              <a:rPr lang="ja-JP" altLang="en-US" sz="1200" dirty="0">
                <a:solidFill>
                  <a:srgbClr val="000000"/>
                </a:solidFill>
                <a:latin typeface="HG丸ｺﾞｼｯｸM-PRO" panose="020F0600000000000000" pitchFamily="50" charset="-128"/>
                <a:ea typeface="HG丸ｺﾞｼｯｸM-PRO" panose="020F0600000000000000" pitchFamily="50" charset="-128"/>
                <a:cs typeface="ヒラギノ丸ゴ Pro W4"/>
              </a:rPr>
              <a:t>相手よりも言葉数を少なく</a:t>
            </a:r>
            <a:endParaRPr lang="en-US" altLang="ja-JP" sz="12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237390" indent="-237390">
              <a:lnSpc>
                <a:spcPct val="100000"/>
              </a:lnSpc>
              <a:buFont typeface="+mj-lt"/>
              <a:buAutoNum type="arabicPeriod"/>
              <a:defRPr/>
            </a:pPr>
            <a:r>
              <a:rPr lang="ja-JP" altLang="en-US" sz="1200" dirty="0">
                <a:solidFill>
                  <a:srgbClr val="000000"/>
                </a:solidFill>
                <a:latin typeface="HG丸ｺﾞｼｯｸM-PRO" panose="020F0600000000000000" pitchFamily="50" charset="-128"/>
                <a:ea typeface="HG丸ｺﾞｼｯｸM-PRO" panose="020F0600000000000000" pitchFamily="50" charset="-128"/>
                <a:cs typeface="ヒラギノ丸ゴ Pro W4"/>
              </a:rPr>
              <a:t>人は正しい事を言われても変わらない</a:t>
            </a:r>
            <a:endParaRPr lang="en-US" altLang="ja-JP" sz="12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237390" indent="-237390">
              <a:lnSpc>
                <a:spcPct val="100000"/>
              </a:lnSpc>
              <a:buFont typeface="+mj-lt"/>
              <a:buAutoNum type="arabicPeriod"/>
              <a:defRPr/>
            </a:pPr>
            <a:r>
              <a:rPr lang="ja-JP" altLang="en-US" sz="1200" dirty="0">
                <a:solidFill>
                  <a:srgbClr val="000000"/>
                </a:solidFill>
                <a:latin typeface="HG丸ｺﾞｼｯｸM-PRO" panose="020F0600000000000000" pitchFamily="50" charset="-128"/>
                <a:ea typeface="HG丸ｺﾞｼｯｸM-PRO" panose="020F0600000000000000" pitchFamily="50" charset="-128"/>
                <a:cs typeface="ヒラギノ丸ゴ Pro W4"/>
              </a:rPr>
              <a:t>相手のアラは見えてもいいが指摘は慎重に</a:t>
            </a:r>
            <a:endParaRPr lang="en-US" altLang="ja-JP" sz="12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237390" indent="-237390">
              <a:lnSpc>
                <a:spcPct val="100000"/>
              </a:lnSpc>
              <a:buFont typeface="+mj-lt"/>
              <a:buAutoNum type="arabicPeriod"/>
              <a:defRPr/>
            </a:pPr>
            <a:r>
              <a:rPr lang="ja-JP" altLang="en-US" sz="1200" dirty="0">
                <a:solidFill>
                  <a:srgbClr val="000000"/>
                </a:solidFill>
                <a:latin typeface="HG丸ｺﾞｼｯｸM-PRO" panose="020F0600000000000000" pitchFamily="50" charset="-128"/>
                <a:ea typeface="HG丸ｺﾞｼｯｸM-PRO" panose="020F0600000000000000" pitchFamily="50" charset="-128"/>
                <a:cs typeface="ヒラギノ丸ゴ Pro W4"/>
              </a:rPr>
              <a:t>「相手は感情的、こちらは理性的」</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14</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これ以外にも、実はとても簡単だけど、すごく効果がある方法があります。</a:t>
            </a:r>
          </a:p>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15</a:t>
            </a:fld>
            <a:endParaRPr lang="en-US" altLang="ja-JP" dirty="0"/>
          </a:p>
        </p:txBody>
      </p:sp>
    </p:spTree>
    <p:extLst>
      <p:ext uri="{BB962C8B-B14F-4D97-AF65-F5344CB8AC3E}">
        <p14:creationId xmlns:p14="http://schemas.microsoft.com/office/powerpoint/2010/main" val="3380681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noProof="0" dirty="0"/>
              <a:t>それは，ほめることです。</a:t>
            </a:r>
          </a:p>
          <a:p>
            <a:pPr rtl="0"/>
            <a:r>
              <a:rPr lang="ja-JP" altLang="en-US" noProof="0" dirty="0"/>
              <a:t>皆さん，最近ほめられたことや，ほめたことを思い出せるでしょうか？</a:t>
            </a:r>
          </a:p>
          <a:p>
            <a:pPr rtl="0"/>
            <a:r>
              <a:rPr lang="ja-JP" altLang="en-US" noProof="0" dirty="0"/>
              <a:t>ほめることが大事だといろんなところで言われています。</a:t>
            </a:r>
          </a:p>
          <a:p>
            <a:pPr rtl="0"/>
            <a:r>
              <a:rPr lang="ja-JP" altLang="en-US" noProof="0" dirty="0"/>
              <a:t>ほめることには，相手の自信を高め，余裕を作り，またやってみようと思うという効果があります。</a:t>
            </a:r>
          </a:p>
          <a:p>
            <a:pPr rtl="0"/>
            <a:endParaRPr lang="en-US" altLang="ja-JP"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16</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noProof="0" dirty="0"/>
              <a:t>美味しい料理のさしすせそは、皆さんご存知でしょう。</a:t>
            </a:r>
            <a:endParaRPr lang="en-US" altLang="ja-JP" noProof="0" dirty="0"/>
          </a:p>
          <a:p>
            <a:pPr rtl="0"/>
            <a:r>
              <a:rPr lang="ja-JP" altLang="en-US" noProof="0" dirty="0"/>
              <a:t>ほめことばにもさしすせそがあります。</a:t>
            </a:r>
            <a:endParaRPr lang="en-US" altLang="ja-JP" noProof="0" dirty="0"/>
          </a:p>
          <a:p>
            <a:pPr rtl="0"/>
            <a:r>
              <a:rPr lang="ja-JP" altLang="en-US" noProof="0" dirty="0"/>
              <a:t>さすが！、信じられない！すごい！センスいいね！そうなんだ！</a:t>
            </a:r>
            <a:endParaRPr lang="en-US" altLang="ja-JP"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17</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noProof="0" dirty="0"/>
              <a:t>また，「さしすせそ」以外にも色々なほめ言葉があります。</a:t>
            </a:r>
          </a:p>
          <a:p>
            <a:pPr rtl="0"/>
            <a:r>
              <a:rPr lang="ja-JP" altLang="en-US" noProof="0" dirty="0"/>
              <a:t>外見だと，痩せたんじゃない？若々しいね！元気そうだね！その服似合ってるね！素敵だね！などなど。</a:t>
            </a:r>
          </a:p>
          <a:p>
            <a:pPr rtl="0"/>
            <a:r>
              <a:rPr lang="ja-JP" altLang="en-US" noProof="0" dirty="0"/>
              <a:t>内面だと，がんばっているね，いつもありがとう，優しい！エネルギッシュね！などなど，いろいろあります。</a:t>
            </a:r>
          </a:p>
          <a:p>
            <a:pPr rtl="0"/>
            <a:r>
              <a:rPr lang="ja-JP" altLang="en-US" noProof="0" dirty="0"/>
              <a:t>最近，自分がほめられた言葉を思い浮かべてみましょう！</a:t>
            </a:r>
          </a:p>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18</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長年一緒にいると、パートナーの褒めるところなんて見つからない、という方は多いでしょう。長年一緒にいる人のいいところは見えにくくなるものです。少し頑張って、いいところを探したり、思い出してみましょう。テキスト</a:t>
            </a:r>
            <a:r>
              <a:rPr kumimoji="1" lang="en-US" altLang="ja-JP" dirty="0"/>
              <a:t>13</a:t>
            </a:r>
            <a:r>
              <a:rPr kumimoji="1" lang="ja-JP" altLang="en-US" dirty="0"/>
              <a:t>ページに例が載っています。当てはまることに〇をしましょう。書いてあるいいところ以外にもあれば、その他の欄に記入しましょう。</a:t>
            </a:r>
            <a:endParaRPr kumimoji="1" lang="en-US" altLang="ja-JP" dirty="0"/>
          </a:p>
          <a:p>
            <a:r>
              <a:rPr kumimoji="1" lang="ja-JP" altLang="en-US" dirty="0"/>
              <a:t>（★</a:t>
            </a:r>
            <a:r>
              <a:rPr kumimoji="1" lang="en-US" altLang="ja-JP" dirty="0"/>
              <a:t>2</a:t>
            </a:r>
            <a:r>
              <a:rPr kumimoji="1" lang="ja-JP" altLang="en-US" dirty="0"/>
              <a:t>～</a:t>
            </a:r>
            <a:r>
              <a:rPr kumimoji="1" lang="en-US" altLang="ja-JP" dirty="0"/>
              <a:t>3</a:t>
            </a:r>
            <a:r>
              <a:rPr kumimoji="1" lang="ja-JP" altLang="en-US" dirty="0"/>
              <a:t>分時間を取り、記入が終わった参加者数名に発表してもらう。）</a:t>
            </a:r>
            <a:endParaRPr kumimoji="1" lang="en-US" altLang="ja-JP" dirty="0"/>
          </a:p>
        </p:txBody>
      </p:sp>
      <p:sp>
        <p:nvSpPr>
          <p:cNvPr id="4" name="スライド番号プレースホルダー 3"/>
          <p:cNvSpPr>
            <a:spLocks noGrp="1"/>
          </p:cNvSpPr>
          <p:nvPr>
            <p:ph type="sldNum" sz="quarter" idx="10"/>
          </p:nvPr>
        </p:nvSpPr>
        <p:spPr/>
        <p:txBody>
          <a:bodyPr/>
          <a:lstStyle/>
          <a:p>
            <a:fld id="{935E2820-AFE1-45FA-949E-17BDB534E1DC}" type="slidenum">
              <a:rPr lang="en-US" altLang="ja-JP" smtClean="0"/>
              <a:pPr/>
              <a:t>19</a:t>
            </a:fld>
            <a:endParaRPr lang="en-US" altLang="ja-JP" dirty="0"/>
          </a:p>
        </p:txBody>
      </p:sp>
    </p:spTree>
    <p:extLst>
      <p:ext uri="{BB962C8B-B14F-4D97-AF65-F5344CB8AC3E}">
        <p14:creationId xmlns:p14="http://schemas.microsoft.com/office/powerpoint/2010/main" val="185560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noProof="0" dirty="0"/>
              <a:t>参加してくださっている皆さん、なんで家で寝転がってばかりいるの、もっと家事を手伝ってくれたらいいのに、家で飲んでばかりいないで、などなどパートナーへの不満、色々あるのではないでしょうか？</a:t>
            </a:r>
            <a:endParaRPr lang="en-US" altLang="ja-JP" noProof="0" dirty="0"/>
          </a:p>
          <a:p>
            <a:pPr rtl="0"/>
            <a:r>
              <a:rPr lang="ja-JP" altLang="en-US" noProof="0" dirty="0"/>
              <a:t>（★女性コリーダーに）</a:t>
            </a:r>
            <a:r>
              <a:rPr lang="en-US" altLang="ja-JP" noProof="0" dirty="0"/>
              <a:t>〇〇</a:t>
            </a:r>
            <a:r>
              <a:rPr lang="ja-JP" altLang="en-US" noProof="0" dirty="0"/>
              <a:t>さん、いかがでしょうか？</a:t>
            </a:r>
            <a:endParaRPr lang="en-US" altLang="ja-JP" noProof="0" dirty="0"/>
          </a:p>
          <a:p>
            <a:pPr rtl="0"/>
            <a:r>
              <a:rPr lang="ja-JP" altLang="en-US" noProof="0" dirty="0"/>
              <a:t>（★愚痴を簡単に言ってもらい，発言の口火を切ってもらう）</a:t>
            </a:r>
            <a:endParaRPr lang="en-US" altLang="ja-JP" noProof="0" dirty="0"/>
          </a:p>
          <a:p>
            <a:pPr rtl="0"/>
            <a:r>
              <a:rPr lang="ja-JP" altLang="en-US" noProof="0" dirty="0"/>
              <a:t>（★参加者数名に発言を求める）</a:t>
            </a:r>
            <a:endParaRPr lang="en-US" altLang="ja-JP" noProof="0" dirty="0"/>
          </a:p>
          <a:p>
            <a:pPr rtl="0"/>
            <a:r>
              <a:rPr lang="ja-JP" altLang="en-US" noProof="0" dirty="0"/>
              <a:t>スライド左上にある</a:t>
            </a:r>
            <a:r>
              <a:rPr lang="en-US" altLang="ja-JP" noProof="0" dirty="0"/>
              <a:t>p.4</a:t>
            </a:r>
            <a:r>
              <a:rPr lang="ja-JP" altLang="en-US" noProof="0" dirty="0"/>
              <a:t>というは，テキスト（ワークブック）の</a:t>
            </a:r>
            <a:r>
              <a:rPr lang="en-US" altLang="ja-JP" noProof="0" dirty="0"/>
              <a:t>4</a:t>
            </a:r>
            <a:r>
              <a:rPr lang="ja-JP" altLang="en-US" noProof="0" dirty="0"/>
              <a:t>ページに同じ内容が書いてあることを指しています。</a:t>
            </a:r>
            <a:endParaRPr lang="en-US" altLang="ja-JP"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2</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noProof="0" dirty="0"/>
              <a:t>意外とほめられたことを思い出せなかったのではないでしょうか？</a:t>
            </a:r>
          </a:p>
          <a:p>
            <a:pPr rtl="0"/>
            <a:r>
              <a:rPr lang="ja-JP" altLang="en-US" noProof="0" dirty="0"/>
              <a:t>少し、ほめる練習とほめられる体験をしてみましょう。</a:t>
            </a:r>
          </a:p>
          <a:p>
            <a:pPr rtl="0"/>
            <a:r>
              <a:rPr lang="ja-JP" altLang="en-US" noProof="0" dirty="0"/>
              <a:t>グループ毎に、お一人ずつ自己紹介をお願いします。</a:t>
            </a:r>
          </a:p>
          <a:p>
            <a:pPr rtl="0"/>
            <a:r>
              <a:rPr lang="ja-JP" altLang="en-US" noProof="0" dirty="0"/>
              <a:t>（★様子を見て、コ・リーダーは教示する）</a:t>
            </a:r>
          </a:p>
          <a:p>
            <a:pPr rtl="0"/>
            <a:r>
              <a:rPr lang="ja-JP" altLang="en-US" noProof="0" dirty="0"/>
              <a:t>みなさま、知り合いになれたでしょうか？</a:t>
            </a:r>
          </a:p>
          <a:p>
            <a:pPr rtl="0"/>
            <a:r>
              <a:rPr lang="ja-JP" altLang="en-US" noProof="0" dirty="0"/>
              <a:t>では、まず二人組、ペアに分かれます。ほめる人、ほめられる人を決めてください。</a:t>
            </a:r>
          </a:p>
          <a:p>
            <a:pPr rtl="0"/>
            <a:r>
              <a:rPr lang="ja-JP" altLang="en-US" noProof="0" dirty="0"/>
              <a:t>ほめる人は相手の目を見つめ、色々な言葉を使ってほめてみましょう。</a:t>
            </a:r>
          </a:p>
          <a:p>
            <a:pPr rtl="0"/>
            <a:r>
              <a:rPr lang="ja-JP" altLang="en-US" noProof="0" dirty="0"/>
              <a:t>時間は</a:t>
            </a:r>
            <a:r>
              <a:rPr lang="en-US" altLang="ja-JP" noProof="0" dirty="0"/>
              <a:t>30</a:t>
            </a:r>
            <a:r>
              <a:rPr lang="ja-JP" altLang="en-US" noProof="0" dirty="0"/>
              <a:t>秒です。では、よーいスタート！</a:t>
            </a:r>
          </a:p>
          <a:p>
            <a:pPr rtl="0"/>
            <a:r>
              <a:rPr lang="ja-JP" altLang="en-US" noProof="0" dirty="0"/>
              <a:t>（★</a:t>
            </a:r>
            <a:r>
              <a:rPr lang="en-US" altLang="ja-JP" noProof="0" dirty="0"/>
              <a:t>30</a:t>
            </a:r>
            <a:r>
              <a:rPr lang="ja-JP" altLang="en-US" noProof="0" dirty="0"/>
              <a:t>秒たったら）はい、終了です。</a:t>
            </a:r>
          </a:p>
          <a:p>
            <a:pPr rtl="0"/>
            <a:r>
              <a:rPr lang="ja-JP" altLang="en-US" noProof="0" dirty="0"/>
              <a:t>では、役割を交代します。では、よーいスタート</a:t>
            </a:r>
          </a:p>
          <a:p>
            <a:pPr rtl="0"/>
            <a:r>
              <a:rPr lang="ja-JP" altLang="en-US" noProof="0" dirty="0"/>
              <a:t>（★</a:t>
            </a:r>
            <a:r>
              <a:rPr lang="en-US" altLang="ja-JP" noProof="0" dirty="0"/>
              <a:t>30</a:t>
            </a:r>
            <a:r>
              <a:rPr lang="ja-JP" altLang="en-US" noProof="0" dirty="0"/>
              <a:t>秒たったら）はい、終了です。</a:t>
            </a:r>
          </a:p>
          <a:p>
            <a:pPr rtl="0"/>
            <a:r>
              <a:rPr lang="ja-JP" altLang="en-US" noProof="0" dirty="0"/>
              <a:t>では、ほめあった感想を聞いて見たいと思います。</a:t>
            </a:r>
          </a:p>
          <a:p>
            <a:pPr rtl="0"/>
            <a:r>
              <a:rPr lang="ja-JP" altLang="en-US" noProof="0" dirty="0"/>
              <a:t>（★参加者数名を指名し、発表をしてもらう）</a:t>
            </a:r>
          </a:p>
          <a:p>
            <a:pPr rtl="0"/>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20</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こんなやり方もあります。</a:t>
            </a:r>
            <a:endParaRPr kumimoji="1" lang="en-US" altLang="ja-JP" noProof="0" dirty="0"/>
          </a:p>
          <a:p>
            <a:r>
              <a:rPr kumimoji="1" lang="en-US" altLang="ja-JP" noProof="0" dirty="0"/>
              <a:t>《</a:t>
            </a:r>
            <a:r>
              <a:rPr kumimoji="1" lang="ja-JP" altLang="en-US" noProof="0" dirty="0"/>
              <a:t>スタッフが、台詞に沿ってロールプレイの見本として行う</a:t>
            </a:r>
            <a:r>
              <a:rPr kumimoji="1" lang="en-US" altLang="ja-JP" noProof="0" dirty="0"/>
              <a:t>》</a:t>
            </a:r>
          </a:p>
          <a:p>
            <a:r>
              <a:rPr kumimoji="1" lang="ja-JP" altLang="en-US" noProof="0" dirty="0"/>
              <a:t>先ほどとは、わたし自身の反応を変えてみます。前は、「</a:t>
            </a:r>
            <a:r>
              <a:rPr lang="ja-JP" altLang="en-US" sz="1200" dirty="0">
                <a:latin typeface="ヒラギノ丸ゴ Pro W4"/>
                <a:ea typeface="ヒラギノ丸ゴ Pro W4"/>
                <a:cs typeface="ヒラギノ丸ゴ Pro W4"/>
              </a:rPr>
              <a:t>また飲んでるの</a:t>
            </a:r>
            <a:r>
              <a:rPr lang="en-US" altLang="ja-JP" sz="1200" dirty="0">
                <a:latin typeface="ヒラギノ丸ゴ Pro W4"/>
                <a:ea typeface="ヒラギノ丸ゴ Pro W4"/>
                <a:cs typeface="ヒラギノ丸ゴ Pro W4"/>
              </a:rPr>
              <a:t>!?</a:t>
            </a:r>
            <a:r>
              <a:rPr lang="ja-JP" altLang="en-US" sz="1200" dirty="0">
                <a:latin typeface="ヒラギノ丸ゴ Pro W4"/>
                <a:ea typeface="ヒラギノ丸ゴ Pro W4"/>
                <a:cs typeface="ヒラギノ丸ゴ Pro W4"/>
              </a:rPr>
              <a:t>休肝日作るって言ったでしょ」</a:t>
            </a:r>
            <a:r>
              <a:rPr kumimoji="1" lang="ja-JP" altLang="en-US" sz="1200" noProof="0" dirty="0">
                <a:latin typeface="ＭＳ Ｐゴシック" panose="020B0600070205080204" pitchFamily="50" charset="-128"/>
                <a:ea typeface="ＭＳ Ｐゴシック" panose="020B0600070205080204" pitchFamily="50" charset="-128"/>
                <a:cs typeface="+mn-cs"/>
              </a:rPr>
              <a:t>と言いましたが、</a:t>
            </a:r>
            <a:endParaRPr kumimoji="1" lang="en-US" altLang="ja-JP" sz="1200" noProof="0" dirty="0">
              <a:latin typeface="ＭＳ Ｐゴシック" panose="020B0600070205080204" pitchFamily="50" charset="-128"/>
              <a:ea typeface="ＭＳ Ｐゴシック" panose="020B0600070205080204" pitchFamily="50" charset="-128"/>
              <a:cs typeface="+mn-cs"/>
            </a:endParaRPr>
          </a:p>
          <a:p>
            <a:r>
              <a:rPr kumimoji="1" lang="ja-JP" altLang="en-US" sz="1200" noProof="0" dirty="0">
                <a:latin typeface="ＭＳ Ｐゴシック" panose="020B0600070205080204" pitchFamily="50" charset="-128"/>
                <a:ea typeface="ＭＳ Ｐゴシック" panose="020B0600070205080204" pitchFamily="50" charset="-128"/>
                <a:cs typeface="+mn-cs"/>
              </a:rPr>
              <a:t>「今日は仕事忙しかったんでしょ。お疲れ様」（リーダー）と言い換えてみます。</a:t>
            </a:r>
            <a:endParaRPr kumimoji="1" lang="en-US" altLang="ja-JP" sz="1200" noProof="0" dirty="0">
              <a:latin typeface="ＭＳ Ｐゴシック" panose="020B0600070205080204" pitchFamily="50" charset="-128"/>
              <a:ea typeface="ＭＳ Ｐゴシック" panose="020B0600070205080204" pitchFamily="50" charset="-128"/>
              <a:cs typeface="+mn-cs"/>
            </a:endParaRPr>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21</a:t>
            </a:fld>
            <a:endParaRPr lang="en-US" altLang="ja-JP" dirty="0"/>
          </a:p>
        </p:txBody>
      </p:sp>
    </p:spTree>
    <p:extLst>
      <p:ext uri="{BB962C8B-B14F-4D97-AF65-F5344CB8AC3E}">
        <p14:creationId xmlns:p14="http://schemas.microsoft.com/office/powerpoint/2010/main" val="2767273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ヒラギノ丸ゴ Pro W4"/>
                <a:ea typeface="ヒラギノ丸ゴ Pro W4"/>
                <a:cs typeface="ヒラギノ丸ゴ Pro W4"/>
              </a:rPr>
              <a:t>すると、パートナーが「そうなんだ」（コ・リーダー）と言って、先ほどとは反応が変わります。</a:t>
            </a:r>
            <a:endParaRPr lang="en-US" altLang="ja-JP" sz="1200" dirty="0">
              <a:latin typeface="ヒラギノ丸ゴ Pro W4"/>
              <a:ea typeface="ヒラギノ丸ゴ Pro W4"/>
              <a:cs typeface="ヒラギノ丸ゴ Pro W4"/>
            </a:endParaRPr>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22</a:t>
            </a:fld>
            <a:endParaRPr lang="en-US" altLang="ja-JP" dirty="0"/>
          </a:p>
        </p:txBody>
      </p:sp>
    </p:spTree>
    <p:extLst>
      <p:ext uri="{BB962C8B-B14F-4D97-AF65-F5344CB8AC3E}">
        <p14:creationId xmlns:p14="http://schemas.microsoft.com/office/powerpoint/2010/main" val="2004403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ヒラギノ丸ゴ Pro W4"/>
                <a:ea typeface="ヒラギノ丸ゴ Pro W4"/>
                <a:cs typeface="ヒラギノ丸ゴ Pro W4"/>
              </a:rPr>
              <a:t>「仕事無理しないでね、長生きして欲しいと思っているからね」（リーダー）と私が言うと、</a:t>
            </a:r>
            <a:endParaRPr lang="en-US" altLang="ja-JP" sz="1200" dirty="0">
              <a:latin typeface="ヒラギノ丸ゴ Pro W4"/>
              <a:ea typeface="ヒラギノ丸ゴ Pro W4"/>
              <a:cs typeface="ヒラギノ丸ゴ Pro W4"/>
            </a:endParaRPr>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23</a:t>
            </a:fld>
            <a:endParaRPr lang="en-US" altLang="ja-JP" dirty="0"/>
          </a:p>
        </p:txBody>
      </p:sp>
    </p:spTree>
    <p:extLst>
      <p:ext uri="{BB962C8B-B14F-4D97-AF65-F5344CB8AC3E}">
        <p14:creationId xmlns:p14="http://schemas.microsoft.com/office/powerpoint/2010/main" val="1330524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ヒラギノ丸ゴ Pro W4"/>
                <a:ea typeface="ヒラギノ丸ゴ Pro W4"/>
                <a:cs typeface="ヒラギノ丸ゴ Pro W4"/>
              </a:rPr>
              <a:t>パートナーは，「あまり飲みすぎないようにしとくよ」（コ・リーダー）と返して，前と違って，お互いイライラ不機嫌にならずに済みました。</a:t>
            </a:r>
          </a:p>
          <a:p>
            <a:endParaRPr lang="ja-JP" altLang="en-US" sz="1200" dirty="0">
              <a:latin typeface="ヒラギノ丸ゴ Pro W4"/>
              <a:ea typeface="ヒラギノ丸ゴ Pro W4"/>
              <a:cs typeface="ヒラギノ丸ゴ Pro W4"/>
            </a:endParaRPr>
          </a:p>
          <a:p>
            <a:r>
              <a:rPr lang="ja-JP" altLang="en-US" sz="1200" dirty="0">
                <a:latin typeface="ヒラギノ丸ゴ Pro W4"/>
                <a:ea typeface="ヒラギノ丸ゴ Pro W4"/>
                <a:cs typeface="ヒラギノ丸ゴ Pro W4"/>
              </a:rPr>
              <a:t>皆さん，いかがでしょうか？家ではこんな風にはいかないと思う面もあるかも知れませんが，会話の印象は，随分違うのではないでしょうか？</a:t>
            </a:r>
          </a:p>
          <a:p>
            <a:r>
              <a:rPr lang="ja-JP" altLang="en-US" sz="1200" dirty="0">
                <a:latin typeface="ヒラギノ丸ゴ Pro W4"/>
                <a:ea typeface="ヒラギノ丸ゴ Pro W4"/>
                <a:cs typeface="ヒラギノ丸ゴ Pro W4"/>
              </a:rPr>
              <a:t>もちろん，日常ではこの通りにはいかないことも多いかと思いますが，何事も練習が必要です。</a:t>
            </a:r>
          </a:p>
          <a:p>
            <a:endParaRPr lang="en-US" altLang="ja-JP" sz="1200" dirty="0">
              <a:latin typeface="ヒラギノ丸ゴ Pro W4"/>
              <a:ea typeface="ヒラギノ丸ゴ Pro W4"/>
              <a:cs typeface="ヒラギノ丸ゴ Pro W4"/>
            </a:endParaRPr>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24</a:t>
            </a:fld>
            <a:endParaRPr lang="en-US" altLang="ja-JP" dirty="0"/>
          </a:p>
        </p:txBody>
      </p:sp>
    </p:spTree>
    <p:extLst>
      <p:ext uri="{BB962C8B-B14F-4D97-AF65-F5344CB8AC3E}">
        <p14:creationId xmlns:p14="http://schemas.microsoft.com/office/powerpoint/2010/main" val="1687998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25</a:t>
            </a:fld>
            <a:endParaRPr lang="en-US" altLang="ja-JP" dirty="0"/>
          </a:p>
        </p:txBody>
      </p:sp>
    </p:spTree>
    <p:extLst>
      <p:ext uri="{BB962C8B-B14F-4D97-AF65-F5344CB8AC3E}">
        <p14:creationId xmlns:p14="http://schemas.microsoft.com/office/powerpoint/2010/main" val="3380681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最初は、やりにくいと思いますので、設定を考えてみました。</a:t>
            </a:r>
            <a:endParaRPr kumimoji="1" lang="en-US" altLang="ja-JP" noProof="0" dirty="0"/>
          </a:p>
          <a:p>
            <a:r>
              <a:rPr kumimoji="1" lang="ja-JP" altLang="en-US" noProof="0" dirty="0"/>
              <a:t>パートナーは、自営業をしていて、メタボで高血圧です。毎晩晩酌でビールと焼酎を飲んでいます。外での付き合いも多く、家でご飯を食べないことも多いです。</a:t>
            </a:r>
            <a:endParaRPr kumimoji="1" lang="en-US" altLang="ja-JP" noProof="0" dirty="0"/>
          </a:p>
          <a:p>
            <a:r>
              <a:rPr kumimoji="1" lang="ja-JP" altLang="en-US" noProof="0" dirty="0"/>
              <a:t>休肝日を作る作ると言いながら、全然作れていません。</a:t>
            </a:r>
            <a:endParaRPr kumimoji="1" lang="en-US" altLang="ja-JP" noProof="0" dirty="0"/>
          </a:p>
          <a:p>
            <a:r>
              <a:rPr kumimoji="1" lang="ja-JP" altLang="en-US" noProof="0" dirty="0"/>
              <a:t>わたしは、パートをしています。</a:t>
            </a:r>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26</a:t>
            </a:fld>
            <a:endParaRPr lang="en-US" altLang="ja-JP" dirty="0"/>
          </a:p>
        </p:txBody>
      </p:sp>
    </p:spTree>
    <p:extLst>
      <p:ext uri="{BB962C8B-B14F-4D97-AF65-F5344CB8AC3E}">
        <p14:creationId xmlns:p14="http://schemas.microsoft.com/office/powerpoint/2010/main" val="2120892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Calibri" charset="0"/>
                <a:ea typeface="ＭＳ Ｐゴシック" charset="0"/>
              </a:rPr>
              <a:t>場面は、わたしがパートで疲れて帰ってきて、仕方なく食事の支度を始めたところ、</a:t>
            </a:r>
            <a:endParaRPr lang="en-US" altLang="ja-JP" dirty="0">
              <a:latin typeface="Calibri" charset="0"/>
              <a:ea typeface="ＭＳ Ｐゴシック" charset="0"/>
            </a:endParaRPr>
          </a:p>
          <a:p>
            <a:r>
              <a:rPr lang="ja-JP" altLang="en-US" dirty="0">
                <a:latin typeface="Calibri" charset="0"/>
                <a:ea typeface="ＭＳ Ｐゴシック" charset="0"/>
              </a:rPr>
              <a:t>パートナーが自営業の仕事から帰ってきて晩酌を始めながら、「あー疲れた、これがあるから頑張れるんだ」と言っている場面です。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まず、スタッフが例を見せます。太郎さん役の○○さん、花子さん役の</a:t>
            </a:r>
            <a:r>
              <a:rPr lang="en-US" altLang="ja-JP" dirty="0">
                <a:latin typeface="Calibri" charset="0"/>
                <a:ea typeface="ＭＳ Ｐゴシック" charset="0"/>
              </a:rPr>
              <a:t>〇〇</a:t>
            </a:r>
            <a:r>
              <a:rPr lang="ja-JP" altLang="en-US" dirty="0">
                <a:latin typeface="Calibri" charset="0"/>
                <a:ea typeface="ＭＳ Ｐゴシック" charset="0"/>
              </a:rPr>
              <a:t>さんです。</a:t>
            </a:r>
            <a:endParaRPr lang="en-US" altLang="ja-JP" dirty="0">
              <a:latin typeface="Calibri" charset="0"/>
              <a:ea typeface="ＭＳ Ｐゴシック" charset="0"/>
            </a:endParaRPr>
          </a:p>
          <a:p>
            <a:r>
              <a:rPr lang="ja-JP" altLang="en-US" dirty="0">
                <a:latin typeface="Calibri" charset="0"/>
                <a:ea typeface="ＭＳ Ｐゴシック" charset="0"/>
              </a:rPr>
              <a:t>では、よーいスタート！</a:t>
            </a:r>
            <a:endParaRPr lang="en-US" altLang="ja-JP" dirty="0">
              <a:latin typeface="Calibri" charset="0"/>
              <a:ea typeface="ＭＳ Ｐゴシック" charset="0"/>
            </a:endParaRPr>
          </a:p>
          <a:p>
            <a:r>
              <a:rPr lang="en-US" altLang="ja-JP" dirty="0">
                <a:latin typeface="Calibri" charset="0"/>
                <a:ea typeface="ＭＳ Ｐゴシック" charset="0"/>
              </a:rPr>
              <a:t>《</a:t>
            </a:r>
            <a:r>
              <a:rPr lang="ja-JP" altLang="en-US" dirty="0">
                <a:latin typeface="Calibri" charset="0"/>
                <a:ea typeface="ＭＳ Ｐゴシック" charset="0"/>
              </a:rPr>
              <a:t>スタッフが、ほめ言葉と労いの言葉を使った会話を行う</a:t>
            </a:r>
            <a:r>
              <a:rPr lang="en-US" altLang="ja-JP" dirty="0">
                <a:latin typeface="Calibri" charset="0"/>
                <a:ea typeface="ＭＳ Ｐゴシック" charset="0"/>
              </a:rPr>
              <a:t>》</a:t>
            </a:r>
          </a:p>
          <a:p>
            <a:r>
              <a:rPr lang="ja-JP" altLang="en-US" dirty="0">
                <a:latin typeface="Calibri" charset="0"/>
                <a:ea typeface="ＭＳ Ｐゴシック" charset="0"/>
              </a:rPr>
              <a:t>（ロールプレイが終わったら）</a:t>
            </a:r>
            <a:endParaRPr lang="en-US" altLang="ja-JP" dirty="0">
              <a:latin typeface="Calibri" charset="0"/>
              <a:ea typeface="ＭＳ Ｐゴシック" charset="0"/>
            </a:endParaRPr>
          </a:p>
          <a:p>
            <a:r>
              <a:rPr lang="ja-JP" altLang="en-US" dirty="0">
                <a:latin typeface="Calibri" charset="0"/>
                <a:ea typeface="ＭＳ Ｐゴシック" charset="0"/>
              </a:rPr>
              <a:t>はい！（手を叩き、終了の合図をする）</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パートナー、わたしとしては、どのような気持ちでしょうか。</a:t>
            </a:r>
            <a:endParaRPr lang="en-US" altLang="ja-JP" dirty="0">
              <a:latin typeface="Calibri" charset="0"/>
              <a:ea typeface="ＭＳ Ｐゴシック" charset="0"/>
            </a:endParaRPr>
          </a:p>
          <a:p>
            <a:r>
              <a:rPr lang="ja-JP" altLang="en-US" dirty="0">
                <a:latin typeface="Calibri" charset="0"/>
                <a:ea typeface="ＭＳ Ｐゴシック" charset="0"/>
              </a:rPr>
              <a:t>イメージしてみてください。女優になりきって、やってみましょう！</a:t>
            </a:r>
            <a:endParaRPr lang="en-US" altLang="ja-JP" dirty="0">
              <a:latin typeface="Calibri" charset="0"/>
              <a:ea typeface="ＭＳ Ｐゴシック" charset="0"/>
            </a:endParaRPr>
          </a:p>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27</a:t>
            </a:fld>
            <a:endParaRPr lang="en-US" altLang="ja-JP" dirty="0"/>
          </a:p>
        </p:txBody>
      </p:sp>
    </p:spTree>
    <p:extLst>
      <p:ext uri="{BB962C8B-B14F-4D97-AF65-F5344CB8AC3E}">
        <p14:creationId xmlns:p14="http://schemas.microsoft.com/office/powerpoint/2010/main" val="2120892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二人組を作って、パートナー役と自分役を決めて、先ほどのスタッフのロールプレイを参考にして、やってみてください。</a:t>
            </a:r>
          </a:p>
          <a:p>
            <a:r>
              <a:rPr kumimoji="1" lang="ja-JP" altLang="en-US" noProof="0" dirty="0"/>
              <a:t>　では、よーい、スタート！</a:t>
            </a:r>
          </a:p>
          <a:p>
            <a:r>
              <a:rPr kumimoji="1" lang="ja-JP" altLang="en-US" noProof="0" dirty="0"/>
              <a:t>ほめる言葉を織り交ぜながら行ってください。</a:t>
            </a:r>
          </a:p>
          <a:p>
            <a:endParaRPr kumimoji="1" lang="ja-JP" altLang="en-US" noProof="0" dirty="0"/>
          </a:p>
          <a:p>
            <a:r>
              <a:rPr kumimoji="1" lang="ja-JP" altLang="en-US" noProof="0" dirty="0"/>
              <a:t>（★</a:t>
            </a:r>
            <a:r>
              <a:rPr kumimoji="1" lang="en-US" altLang="ja-JP" noProof="0" dirty="0"/>
              <a:t>5</a:t>
            </a:r>
            <a:r>
              <a:rPr kumimoji="1" lang="ja-JP" altLang="en-US" noProof="0" dirty="0"/>
              <a:t>～</a:t>
            </a:r>
            <a:r>
              <a:rPr kumimoji="1" lang="en-US" altLang="ja-JP" noProof="0" dirty="0"/>
              <a:t>6</a:t>
            </a:r>
            <a:r>
              <a:rPr kumimoji="1" lang="ja-JP" altLang="en-US" noProof="0" dirty="0"/>
              <a:t>分後、ロールプレイが終わった頃を見計らって）</a:t>
            </a:r>
          </a:p>
          <a:p>
            <a:r>
              <a:rPr kumimoji="1" lang="ja-JP" altLang="en-US" noProof="0" dirty="0"/>
              <a:t>はい、終了です！（終了の合図をする）</a:t>
            </a:r>
          </a:p>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28</a:t>
            </a:fld>
            <a:endParaRPr lang="en-US" altLang="ja-JP" dirty="0"/>
          </a:p>
        </p:txBody>
      </p:sp>
    </p:spTree>
    <p:extLst>
      <p:ext uri="{BB962C8B-B14F-4D97-AF65-F5344CB8AC3E}">
        <p14:creationId xmlns:p14="http://schemas.microsoft.com/office/powerpoint/2010/main" val="2120892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ja-JP" altLang="en-US" noProof="0" dirty="0"/>
              <a:t>皆さん、女優に成りきることができましたか？いかがでしたか？</a:t>
            </a:r>
          </a:p>
          <a:p>
            <a:pPr rtl="0"/>
            <a:r>
              <a:rPr lang="ja-JP" altLang="en-US" noProof="0" dirty="0"/>
              <a:t>また、最初のやり取りの時との違いを感じていただけましたか？</a:t>
            </a:r>
          </a:p>
          <a:p>
            <a:pPr rtl="0"/>
            <a:r>
              <a:rPr lang="ja-JP" altLang="en-US" noProof="0" dirty="0"/>
              <a:t>今日は、これで終わりですが、次回までにやってきていただきたいことがあります。</a:t>
            </a:r>
          </a:p>
          <a:p>
            <a:pPr rtl="0"/>
            <a:r>
              <a:rPr lang="ja-JP" altLang="en-US" noProof="0" dirty="0"/>
              <a:t>一つ目が一日一回ほめてみること、そして、二つ目が</a:t>
            </a:r>
            <a:r>
              <a:rPr lang="en-US" altLang="ja-JP" noProof="0" dirty="0"/>
              <a:t>AUDIT</a:t>
            </a:r>
            <a:r>
              <a:rPr lang="ja-JP" altLang="en-US" noProof="0" dirty="0"/>
              <a:t>を付けることです。</a:t>
            </a:r>
          </a:p>
          <a:p>
            <a:pPr rtl="0"/>
            <a:r>
              <a:rPr lang="ja-JP" altLang="en-US" noProof="0" dirty="0"/>
              <a:t>テキスト</a:t>
            </a:r>
            <a:r>
              <a:rPr lang="en-US" altLang="ja-JP" noProof="0" dirty="0"/>
              <a:t>16</a:t>
            </a:r>
            <a:r>
              <a:rPr lang="ja-JP" altLang="en-US" noProof="0" dirty="0"/>
              <a:t>ページにパートナーに対して使ってみるほめ言葉をご記入ください。</a:t>
            </a:r>
            <a:endParaRPr lang="en-US" altLang="ja-JP" noProof="0" dirty="0"/>
          </a:p>
          <a:p>
            <a:pPr rtl="0"/>
            <a:r>
              <a:rPr lang="ja-JP" altLang="en-US" noProof="0" dirty="0"/>
              <a:t>（★時間を</a:t>
            </a:r>
            <a:r>
              <a:rPr lang="en-US" altLang="ja-JP" noProof="0" dirty="0"/>
              <a:t>1〜2</a:t>
            </a:r>
            <a:r>
              <a:rPr lang="ja-JP" altLang="en-US" noProof="0" dirty="0"/>
              <a:t>分取る。書き終わった様子を見て、数人指名し発表してもらう）</a:t>
            </a:r>
          </a:p>
          <a:p>
            <a:pPr rtl="0"/>
            <a:endParaRPr lang="en-US" altLang="ja-JP" noProof="0" dirty="0"/>
          </a:p>
          <a:p>
            <a:pPr rtl="0"/>
            <a:r>
              <a:rPr lang="ja-JP" altLang="en-US" noProof="0" dirty="0"/>
              <a:t>次回、どうだったかお尋ねしますので、ぜひ覚えておいてください。</a:t>
            </a:r>
          </a:p>
          <a:p>
            <a:pPr rtl="0"/>
            <a:endParaRPr lang="en-US" altLang="ja-JP"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29</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r>
              <a:rPr kumimoji="1" lang="ja-JP" altLang="en-US" dirty="0"/>
              <a:t>参加頂く際の３つのお約束があります。</a:t>
            </a:r>
            <a:endParaRPr kumimoji="1" lang="en-US" altLang="ja-JP" dirty="0"/>
          </a:p>
          <a:p>
            <a:r>
              <a:rPr kumimoji="1" lang="en-US" altLang="ja-JP" dirty="0"/>
              <a:t>1</a:t>
            </a:r>
            <a:r>
              <a:rPr kumimoji="1" lang="ja-JP" altLang="en-US" dirty="0"/>
              <a:t>つ目、ここの話はここだけで、他の場所では話さないようにしましょう</a:t>
            </a:r>
            <a:endParaRPr kumimoji="1" lang="en-US" altLang="ja-JP" dirty="0"/>
          </a:p>
          <a:p>
            <a:r>
              <a:rPr kumimoji="1" lang="ja-JP" altLang="en-US" dirty="0"/>
              <a:t>ここで他の皆様がこんな話をしていた、あんな話をしていた、と外で言われてしまうと、ここで思い切り話せなくなってしまいます。思いっきりお話する為にも、ここの話はここだけにしましょう。</a:t>
            </a:r>
            <a:endParaRPr kumimoji="1" lang="en-US" altLang="ja-JP" dirty="0"/>
          </a:p>
          <a:p>
            <a:endParaRPr kumimoji="1" lang="en-US" altLang="ja-JP" dirty="0"/>
          </a:p>
          <a:p>
            <a:r>
              <a:rPr kumimoji="1" lang="en-US" altLang="ja-JP" dirty="0"/>
              <a:t>2</a:t>
            </a:r>
            <a:r>
              <a:rPr kumimoji="1" lang="ja-JP" altLang="en-US" dirty="0"/>
              <a:t>つ目、出来そうと思えるように、この場を使って練習していきましょう。</a:t>
            </a:r>
            <a:endParaRPr kumimoji="1" lang="en-US" altLang="ja-JP" dirty="0"/>
          </a:p>
          <a:p>
            <a:r>
              <a:rPr kumimoji="1" lang="ja-JP" altLang="en-US" dirty="0"/>
              <a:t>今までやったことのないことも多いと思います。ですが、一番大事なのは、自分自身が「やってみよう」、「これならできそうだ」と思えることを実践することです。</a:t>
            </a:r>
            <a:endParaRPr kumimoji="1" lang="en-US" altLang="ja-JP" dirty="0"/>
          </a:p>
          <a:p>
            <a:r>
              <a:rPr kumimoji="1" lang="ja-JP" altLang="en-US" dirty="0"/>
              <a:t>決して無理をせず、出来そうなことを積み重ねていきましょう。これが、まず第</a:t>
            </a:r>
            <a:r>
              <a:rPr kumimoji="1" lang="en-US" altLang="ja-JP" dirty="0"/>
              <a:t>1</a:t>
            </a:r>
            <a:r>
              <a:rPr kumimoji="1" lang="ja-JP" altLang="en-US" dirty="0"/>
              <a:t>の成功の秘訣です。</a:t>
            </a:r>
            <a:endParaRPr kumimoji="1" lang="en-US" altLang="ja-JP" dirty="0"/>
          </a:p>
          <a:p>
            <a:r>
              <a:rPr kumimoji="1" lang="ja-JP" altLang="en-US" dirty="0"/>
              <a:t>今はできないと思うことは、正直に遠慮なくお伝えください。</a:t>
            </a:r>
            <a:endParaRPr kumimoji="1" lang="en-US" altLang="ja-JP" dirty="0"/>
          </a:p>
          <a:p>
            <a:endParaRPr kumimoji="1" lang="en-US" altLang="ja-JP" dirty="0"/>
          </a:p>
          <a:p>
            <a:endParaRPr kumimoji="1" lang="en-US" altLang="ja-JP" dirty="0"/>
          </a:p>
          <a:p>
            <a:r>
              <a:rPr kumimoji="1" lang="en-US" altLang="ja-JP" dirty="0"/>
              <a:t>3</a:t>
            </a:r>
            <a:r>
              <a:rPr kumimoji="1" lang="ja-JP" altLang="en-US" dirty="0"/>
              <a:t>つ目、この場を使って練習をして、ご家庭でやってみましょう。</a:t>
            </a:r>
            <a:endParaRPr kumimoji="1" lang="en-US" altLang="ja-JP" dirty="0"/>
          </a:p>
          <a:p>
            <a:r>
              <a:rPr kumimoji="1" lang="ja-JP" altLang="en-US" dirty="0"/>
              <a:t>このプログラムでは参加された皆さんに練習していただきます。３回と時間も限られています。ぜひ効果を高めるために、ここで練習して、ご家庭でもやってみましょう</a:t>
            </a:r>
            <a:endParaRPr lang="ja-JP" altLang="en-US" noProof="0" dirty="0"/>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3</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もう一つのホームワークは</a:t>
            </a:r>
            <a:r>
              <a:rPr kumimoji="1" lang="en-US" altLang="ja-JP" noProof="0" dirty="0"/>
              <a:t>AUDIT</a:t>
            </a:r>
            <a:r>
              <a:rPr kumimoji="1" lang="ja-JP" altLang="en-US" noProof="0" dirty="0"/>
              <a:t>を付けてくることです。</a:t>
            </a:r>
          </a:p>
          <a:p>
            <a:r>
              <a:rPr kumimoji="1" lang="en-US" altLang="ja-JP" noProof="0" dirty="0"/>
              <a:t>AUDIT</a:t>
            </a:r>
            <a:r>
              <a:rPr kumimoji="1" lang="ja-JP" altLang="en-US" noProof="0" dirty="0"/>
              <a:t>は、</a:t>
            </a:r>
            <a:r>
              <a:rPr kumimoji="1" lang="en-US" altLang="ja-JP" noProof="0" dirty="0"/>
              <a:t>WHO</a:t>
            </a:r>
            <a:r>
              <a:rPr kumimoji="1" lang="ja-JP" altLang="en-US" noProof="0" dirty="0"/>
              <a:t>中心に</a:t>
            </a:r>
            <a:r>
              <a:rPr kumimoji="1" lang="en-US" altLang="ja-JP" noProof="0" dirty="0"/>
              <a:t>6</a:t>
            </a:r>
            <a:r>
              <a:rPr kumimoji="1" lang="ja-JP" altLang="en-US" noProof="0" dirty="0"/>
              <a:t>か国の共同研究により作成されたアルコール問題のスクリーニングテストです。</a:t>
            </a:r>
          </a:p>
          <a:p>
            <a:r>
              <a:rPr kumimoji="1" lang="ja-JP" altLang="en-US" noProof="0" dirty="0"/>
              <a:t>テキストの</a:t>
            </a:r>
            <a:r>
              <a:rPr kumimoji="1" lang="en-US" altLang="ja-JP" noProof="0" dirty="0"/>
              <a:t>17</a:t>
            </a:r>
            <a:r>
              <a:rPr kumimoji="1" lang="ja-JP" altLang="en-US" noProof="0" dirty="0"/>
              <a:t>ページにご自身用の、そして</a:t>
            </a:r>
            <a:r>
              <a:rPr kumimoji="1" lang="en-US" altLang="ja-JP" noProof="0" dirty="0"/>
              <a:t>20</a:t>
            </a:r>
            <a:r>
              <a:rPr kumimoji="1" lang="ja-JP" altLang="en-US" noProof="0" dirty="0"/>
              <a:t>ページには、パートナー用の</a:t>
            </a:r>
            <a:r>
              <a:rPr kumimoji="1" lang="en-US" altLang="ja-JP" noProof="0" dirty="0"/>
              <a:t>AUDIT</a:t>
            </a:r>
            <a:r>
              <a:rPr kumimoji="1" lang="ja-JP" altLang="en-US" noProof="0" dirty="0"/>
              <a:t>があります。それぞれ、</a:t>
            </a:r>
            <a:r>
              <a:rPr kumimoji="1" lang="en-US" altLang="ja-JP" noProof="0" dirty="0"/>
              <a:t>10</a:t>
            </a:r>
            <a:r>
              <a:rPr kumimoji="1" lang="ja-JP" altLang="en-US" noProof="0" dirty="0"/>
              <a:t>問ずつあります。</a:t>
            </a:r>
          </a:p>
          <a:p>
            <a:r>
              <a:rPr kumimoji="1" lang="ja-JP" altLang="en-US" noProof="0" dirty="0"/>
              <a:t>ご自宅で、自分の飲酒の様子に当てはまる選択肢を選んでいってみてください。</a:t>
            </a:r>
          </a:p>
          <a:p>
            <a:r>
              <a:rPr kumimoji="1" lang="ja-JP" altLang="en-US" noProof="0" dirty="0"/>
              <a:t>ご自身とパートナーの両方の記入をお願いします。</a:t>
            </a:r>
          </a:p>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30</a:t>
            </a:fld>
            <a:endParaRPr lang="en-US" altLang="ja-JP" dirty="0"/>
          </a:p>
        </p:txBody>
      </p:sp>
    </p:spTree>
    <p:extLst>
      <p:ext uri="{BB962C8B-B14F-4D97-AF65-F5344CB8AC3E}">
        <p14:creationId xmlns:p14="http://schemas.microsoft.com/office/powerpoint/2010/main" val="46275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noProof="0" dirty="0"/>
              <a:t>本日</a:t>
            </a:r>
            <a:r>
              <a:rPr lang="en-US" altLang="ja-JP" noProof="0" dirty="0"/>
              <a:t>1</a:t>
            </a:r>
            <a:r>
              <a:rPr lang="ja-JP" altLang="en-US" noProof="0" dirty="0"/>
              <a:t>回目の</a:t>
            </a:r>
            <a:r>
              <a:rPr lang="en-US" altLang="ja-JP" noProof="0" dirty="0"/>
              <a:t>DASH</a:t>
            </a:r>
            <a:r>
              <a:rPr lang="ja-JP" altLang="en-US" noProof="0" dirty="0"/>
              <a:t>プログラムはこれで終わりです。</a:t>
            </a:r>
            <a:endParaRPr lang="en-US" altLang="ja-JP"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noProof="0" dirty="0"/>
              <a:t>いかがでしたか？ぜひ感想をアンケートでお聞かせください。</a:t>
            </a:r>
            <a:endParaRPr lang="en-US" altLang="ja-JP"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noProof="0" dirty="0"/>
              <a:t>では、また次回お会いできるのを楽しみにしています。</a:t>
            </a:r>
            <a:endParaRPr lang="en-US" altLang="ja-JP"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noProof="0" dirty="0"/>
              <a:t>ありがとうございました。</a:t>
            </a:r>
            <a:endParaRPr lang="en-US" altLang="ja-JP"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noProof="0" dirty="0"/>
              <a:t>（★スタッフ、参加者皆で拍手で終える。アンケートを配布し、記入後は三々五々に解散）</a:t>
            </a:r>
            <a:endParaRPr lang="en-US" altLang="ja-JP"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31</a:t>
            </a:fld>
            <a:endParaRPr lang="en-US" altLang="ja-JP" dirty="0"/>
          </a:p>
        </p:txBody>
      </p:sp>
    </p:spTree>
    <p:extLst>
      <p:ext uri="{BB962C8B-B14F-4D97-AF65-F5344CB8AC3E}">
        <p14:creationId xmlns:p14="http://schemas.microsoft.com/office/powerpoint/2010/main" val="418692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r>
              <a:rPr kumimoji="1" lang="ja-JP" altLang="en-US" dirty="0"/>
              <a:t>このプログラムには、３つの目的があります。</a:t>
            </a:r>
            <a:endParaRPr kumimoji="1" lang="en-US" altLang="ja-JP" dirty="0"/>
          </a:p>
          <a:p>
            <a:r>
              <a:rPr kumimoji="1" lang="en-US" altLang="ja-JP" dirty="0"/>
              <a:t>1</a:t>
            </a:r>
            <a:r>
              <a:rPr kumimoji="1" lang="ja-JP" altLang="en-US" dirty="0"/>
              <a:t>つ目は、自分とパートナーの危ない生活習慣や行動を変え、健康を取り戻してもらうことです。</a:t>
            </a:r>
            <a:endParaRPr kumimoji="1" lang="en-US" altLang="ja-JP" dirty="0"/>
          </a:p>
          <a:p>
            <a:r>
              <a:rPr kumimoji="1" lang="en-US" altLang="ja-JP" dirty="0">
                <a:solidFill>
                  <a:schemeClr val="tx1">
                    <a:lumMod val="75000"/>
                    <a:lumOff val="25000"/>
                  </a:schemeClr>
                </a:solidFill>
                <a:latin typeface="AR P丸ゴシック体M" panose="020B0600010101010101" pitchFamily="50" charset="-128"/>
                <a:ea typeface="AR P丸ゴシック体M" panose="020B0600010101010101" pitchFamily="50" charset="-128"/>
              </a:rPr>
              <a:t>2</a:t>
            </a:r>
            <a:r>
              <a:rPr kumimoji="1" lang="ja-JP" altLang="en-US" dirty="0">
                <a:solidFill>
                  <a:schemeClr val="tx1">
                    <a:lumMod val="75000"/>
                    <a:lumOff val="25000"/>
                  </a:schemeClr>
                </a:solidFill>
                <a:latin typeface="AR P丸ゴシック体M" panose="020B0600010101010101" pitchFamily="50" charset="-128"/>
                <a:ea typeface="AR P丸ゴシック体M" panose="020B0600010101010101" pitchFamily="50" charset="-128"/>
              </a:rPr>
              <a:t>つ目は、コミュニケーションについて学び、家族団らんの時間を増やしてもらうことです。気持ちの良いコミュニケーションが増えると、家族の生活が豊かになります。</a:t>
            </a:r>
            <a:endParaRPr kumimoji="1" lang="en-US" altLang="ja-JP" dirty="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a:p>
            <a:r>
              <a:rPr kumimoji="1" lang="en-US" altLang="ja-JP" dirty="0">
                <a:solidFill>
                  <a:schemeClr val="tx1">
                    <a:lumMod val="75000"/>
                    <a:lumOff val="25000"/>
                  </a:schemeClr>
                </a:solidFill>
                <a:latin typeface="AR P丸ゴシック体M" panose="020B0600010101010101" pitchFamily="50" charset="-128"/>
                <a:ea typeface="AR P丸ゴシック体M" panose="020B0600010101010101" pitchFamily="50" charset="-128"/>
              </a:rPr>
              <a:t>3</a:t>
            </a:r>
            <a:r>
              <a:rPr kumimoji="1" lang="ja-JP" altLang="en-US" dirty="0">
                <a:solidFill>
                  <a:schemeClr val="tx1">
                    <a:lumMod val="75000"/>
                    <a:lumOff val="25000"/>
                  </a:schemeClr>
                </a:solidFill>
                <a:latin typeface="AR P丸ゴシック体M" panose="020B0600010101010101" pitchFamily="50" charset="-128"/>
                <a:ea typeface="AR P丸ゴシック体M" panose="020B0600010101010101" pitchFamily="50" charset="-128"/>
              </a:rPr>
              <a:t>つ目は、「夫元気で留守が良い」と言いますが、パートナーに健康になってもらい、元気に働いてもらうことです。パートナーに元気に働いてもらって、私は楽しちゃいましょう。</a:t>
            </a:r>
            <a:endParaRPr kumimoji="1" lang="en-US" altLang="ja-JP" dirty="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p:txBody>
      </p:sp>
      <p:sp>
        <p:nvSpPr>
          <p:cNvPr id="4" name="スライド番号プレースホルダー 3"/>
          <p:cNvSpPr>
            <a:spLocks noGrp="1"/>
          </p:cNvSpPr>
          <p:nvPr>
            <p:ph type="sldNum" sz="quarter" idx="10"/>
          </p:nvPr>
        </p:nvSpPr>
        <p:spPr/>
        <p:txBody>
          <a:bodyPr rtlCol="0"/>
          <a:lstStyle/>
          <a:p>
            <a:pPr algn="r" rtl="0"/>
            <a:fld id="{77542409-6A04-4DC6-AC3A-D3758287A8F2}" type="slidenum">
              <a:rPr lang="en-US" smtClean="0"/>
              <a:pPr algn="r" rtl="0"/>
              <a:t>4</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3" name="ノート プレースホルダー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Calibri" charset="0"/>
                <a:ea typeface="ＭＳ Ｐゴシック" charset="0"/>
              </a:rPr>
              <a:t>本日は第</a:t>
            </a:r>
            <a:r>
              <a:rPr lang="en-US" altLang="ja-JP" dirty="0">
                <a:latin typeface="Calibri" charset="0"/>
                <a:ea typeface="ＭＳ Ｐゴシック" charset="0"/>
              </a:rPr>
              <a:t>1</a:t>
            </a:r>
            <a:r>
              <a:rPr lang="ja-JP" altLang="en-US" dirty="0">
                <a:latin typeface="Calibri" charset="0"/>
                <a:ea typeface="ＭＳ Ｐゴシック" charset="0"/>
              </a:rPr>
              <a:t>回です。</a:t>
            </a:r>
            <a:endParaRPr lang="en-US" altLang="ja-JP" dirty="0">
              <a:latin typeface="Calibri" charset="0"/>
              <a:ea typeface="ＭＳ Ｐゴシック" charset="0"/>
            </a:endParaRPr>
          </a:p>
          <a:p>
            <a:r>
              <a:rPr lang="ja-JP" altLang="en-US" dirty="0">
                <a:latin typeface="Calibri" charset="0"/>
                <a:ea typeface="ＭＳ Ｐゴシック" charset="0"/>
              </a:rPr>
              <a:t>第</a:t>
            </a:r>
            <a:r>
              <a:rPr lang="en-US" altLang="ja-JP" dirty="0">
                <a:latin typeface="Calibri" charset="0"/>
                <a:ea typeface="ＭＳ Ｐゴシック" charset="0"/>
              </a:rPr>
              <a:t>1</a:t>
            </a:r>
            <a:r>
              <a:rPr lang="ja-JP" altLang="en-US" dirty="0">
                <a:latin typeface="Calibri" charset="0"/>
                <a:ea typeface="ＭＳ Ｐゴシック" charset="0"/>
              </a:rPr>
              <a:t>回は、まずお酒と健康の危ない関係のお話があります。</a:t>
            </a:r>
            <a:endParaRPr lang="en-US" altLang="ja-JP" dirty="0">
              <a:latin typeface="Calibri" charset="0"/>
              <a:ea typeface="ＭＳ Ｐゴシック" charset="0"/>
            </a:endParaRPr>
          </a:p>
          <a:p>
            <a:r>
              <a:rPr lang="ja-JP" altLang="en-US" dirty="0">
                <a:latin typeface="Calibri" charset="0"/>
                <a:ea typeface="ＭＳ Ｐゴシック" charset="0"/>
              </a:rPr>
              <a:t>そして、家族団らんに役立つコミュニケーションについて考え、練習していきます。</a:t>
            </a:r>
            <a:endParaRPr lang="en-US" altLang="ja-JP" dirty="0">
              <a:latin typeface="Calibri" charset="0"/>
              <a:ea typeface="ＭＳ Ｐゴシック" charset="0"/>
            </a:endParaRPr>
          </a:p>
          <a:p>
            <a:r>
              <a:rPr lang="ja-JP" altLang="en-US" dirty="0">
                <a:latin typeface="Calibri" charset="0"/>
                <a:ea typeface="ＭＳ Ｐゴシック" charset="0"/>
              </a:rPr>
              <a:t>分からないことがあれば、途中でも遠慮せず、手を挙げて質問して下さい。</a:t>
            </a:r>
            <a:endParaRPr lang="en-US" altLang="ja-JP" dirty="0">
              <a:latin typeface="Calibri" charset="0"/>
              <a:ea typeface="ＭＳ Ｐゴシック" charset="0"/>
            </a:endParaRPr>
          </a:p>
        </p:txBody>
      </p:sp>
      <p:sp>
        <p:nvSpPr>
          <p:cNvPr id="15364" name="スライド番号プレースホルダー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charset="0"/>
                <a:ea typeface="ＭＳ Ｐゴシック" charset="0"/>
                <a:cs typeface="ＭＳ Ｐゴシック" charset="0"/>
              </a:defRPr>
            </a:lvl1pPr>
            <a:lvl2pPr marL="704911" indent="-271120">
              <a:defRPr kumimoji="1">
                <a:solidFill>
                  <a:schemeClr val="tx1"/>
                </a:solidFill>
                <a:latin typeface="Calibri" charset="0"/>
                <a:ea typeface="ＭＳ Ｐゴシック" charset="0"/>
              </a:defRPr>
            </a:lvl2pPr>
            <a:lvl3pPr marL="1084478" indent="-216896">
              <a:defRPr kumimoji="1">
                <a:solidFill>
                  <a:schemeClr val="tx1"/>
                </a:solidFill>
                <a:latin typeface="Calibri" charset="0"/>
                <a:ea typeface="ＭＳ Ｐゴシック" charset="0"/>
              </a:defRPr>
            </a:lvl3pPr>
            <a:lvl4pPr marL="1518270" indent="-216896">
              <a:defRPr kumimoji="1">
                <a:solidFill>
                  <a:schemeClr val="tx1"/>
                </a:solidFill>
                <a:latin typeface="Calibri" charset="0"/>
                <a:ea typeface="ＭＳ Ｐゴシック" charset="0"/>
              </a:defRPr>
            </a:lvl4pPr>
            <a:lvl5pPr marL="1952061" indent="-216896">
              <a:defRPr kumimoji="1">
                <a:solidFill>
                  <a:schemeClr val="tx1"/>
                </a:solidFill>
                <a:latin typeface="Calibri" charset="0"/>
                <a:ea typeface="ＭＳ Ｐゴシック" charset="0"/>
              </a:defRPr>
            </a:lvl5pPr>
            <a:lvl6pPr marL="2385852" indent="-216896" eaLnBrk="0" fontAlgn="base" hangingPunct="0">
              <a:spcBef>
                <a:spcPct val="0"/>
              </a:spcBef>
              <a:spcAft>
                <a:spcPct val="0"/>
              </a:spcAft>
              <a:defRPr kumimoji="1">
                <a:solidFill>
                  <a:schemeClr val="tx1"/>
                </a:solidFill>
                <a:latin typeface="Calibri" charset="0"/>
                <a:ea typeface="ＭＳ Ｐゴシック" charset="0"/>
              </a:defRPr>
            </a:lvl6pPr>
            <a:lvl7pPr marL="2819644" indent="-216896" eaLnBrk="0" fontAlgn="base" hangingPunct="0">
              <a:spcBef>
                <a:spcPct val="0"/>
              </a:spcBef>
              <a:spcAft>
                <a:spcPct val="0"/>
              </a:spcAft>
              <a:defRPr kumimoji="1">
                <a:solidFill>
                  <a:schemeClr val="tx1"/>
                </a:solidFill>
                <a:latin typeface="Calibri" charset="0"/>
                <a:ea typeface="ＭＳ Ｐゴシック" charset="0"/>
              </a:defRPr>
            </a:lvl7pPr>
            <a:lvl8pPr marL="3253435" indent="-216896" eaLnBrk="0" fontAlgn="base" hangingPunct="0">
              <a:spcBef>
                <a:spcPct val="0"/>
              </a:spcBef>
              <a:spcAft>
                <a:spcPct val="0"/>
              </a:spcAft>
              <a:defRPr kumimoji="1">
                <a:solidFill>
                  <a:schemeClr val="tx1"/>
                </a:solidFill>
                <a:latin typeface="Calibri" charset="0"/>
                <a:ea typeface="ＭＳ Ｐゴシック" charset="0"/>
              </a:defRPr>
            </a:lvl8pPr>
            <a:lvl9pPr marL="3687227" indent="-216896" eaLnBrk="0" fontAlgn="base" hangingPunct="0">
              <a:spcBef>
                <a:spcPct val="0"/>
              </a:spcBef>
              <a:spcAft>
                <a:spcPct val="0"/>
              </a:spcAft>
              <a:defRPr kumimoji="1">
                <a:solidFill>
                  <a:schemeClr val="tx1"/>
                </a:solidFill>
                <a:latin typeface="Calibri"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A96A05-CBE1-DA44-A21B-D463BAB91CBE}" type="slidenum">
              <a:rPr kumimoji="1" lang="ja-JP" altLang="en-US" sz="1200" b="0" i="0" u="none" strike="noStrike" kern="1200" cap="none" spc="0" normalizeH="0" baseline="0" noProof="0">
                <a:ln>
                  <a:noFill/>
                </a:ln>
                <a:solidFill>
                  <a:srgbClr val="595959"/>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srgbClr val="595959"/>
              </a:solidFill>
              <a:effectLst/>
              <a:uLnTx/>
              <a:uFillTx/>
              <a:latin typeface="Calibri" charset="0"/>
              <a:ea typeface="ＭＳ Ｐゴシック" charset="0"/>
            </a:endParaRPr>
          </a:p>
        </p:txBody>
      </p:sp>
    </p:spTree>
    <p:extLst>
      <p:ext uri="{BB962C8B-B14F-4D97-AF65-F5344CB8AC3E}">
        <p14:creationId xmlns:p14="http://schemas.microsoft.com/office/powerpoint/2010/main" val="3068632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まず、最初にお酒と健康について簡単におさらいをしておきましょう。</a:t>
            </a:r>
          </a:p>
          <a:p>
            <a:r>
              <a:rPr kumimoji="1" lang="ja-JP" altLang="en-US" noProof="0" dirty="0"/>
              <a:t>１０分ほどスライド教材をご覧ください。</a:t>
            </a:r>
          </a:p>
          <a:p>
            <a:r>
              <a:rPr kumimoji="1" lang="en-US" altLang="ja-JP" noProof="0" dirty="0"/>
              <a:t>《</a:t>
            </a:r>
            <a:r>
              <a:rPr kumimoji="1" lang="ja-JP" altLang="en-US" noProof="0" dirty="0"/>
              <a:t>スライド教材視聴後</a:t>
            </a:r>
            <a:r>
              <a:rPr kumimoji="1" lang="en-US" altLang="ja-JP" noProof="0" dirty="0"/>
              <a:t>》</a:t>
            </a:r>
          </a:p>
          <a:p>
            <a:r>
              <a:rPr kumimoji="1" lang="ja-JP" altLang="en-US" noProof="0" dirty="0"/>
              <a:t>ご覧になって、いかがでしたか？お酒と健康について、意外と知らなかったことも多かったのではないかと思います。</a:t>
            </a:r>
          </a:p>
          <a:p>
            <a:r>
              <a:rPr kumimoji="1" lang="ja-JP" altLang="en-US" noProof="0" dirty="0"/>
              <a:t>何かご質問があれば、お尋ねください。</a:t>
            </a:r>
          </a:p>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6</a:t>
            </a:fld>
            <a:endParaRPr lang="en-US" altLang="ja-JP" dirty="0"/>
          </a:p>
        </p:txBody>
      </p:sp>
    </p:spTree>
    <p:extLst>
      <p:ext uri="{BB962C8B-B14F-4D97-AF65-F5344CB8AC3E}">
        <p14:creationId xmlns:p14="http://schemas.microsoft.com/office/powerpoint/2010/main" val="338068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では、家族団欒に役立つ、コミュニケーションについてお話したいと思います。</a:t>
            </a:r>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7</a:t>
            </a:fld>
            <a:endParaRPr lang="en-US" altLang="ja-JP" dirty="0"/>
          </a:p>
        </p:txBody>
      </p:sp>
    </p:spTree>
    <p:extLst>
      <p:ext uri="{BB962C8B-B14F-4D97-AF65-F5344CB8AC3E}">
        <p14:creationId xmlns:p14="http://schemas.microsoft.com/office/powerpoint/2010/main" val="3380681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noProof="0" dirty="0"/>
              <a:t>《</a:t>
            </a:r>
            <a:r>
              <a:rPr kumimoji="1" lang="ja-JP" altLang="en-US" noProof="0" dirty="0"/>
              <a:t>リーダーとコ・リーダーが交互に、台詞に沿って、ロールプレイの見本として行う</a:t>
            </a:r>
            <a:r>
              <a:rPr kumimoji="1" lang="en-US" altLang="ja-JP" noProof="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noProof="0" dirty="0"/>
          </a:p>
          <a:p>
            <a:r>
              <a:rPr kumimoji="1" lang="ja-JP" altLang="en-US" noProof="0" dirty="0"/>
              <a:t>例えば、家でこんな場面はないでしょうか？</a:t>
            </a:r>
            <a:endParaRPr kumimoji="1" lang="en-US" altLang="ja-JP" noProof="0" dirty="0"/>
          </a:p>
          <a:p>
            <a:r>
              <a:rPr kumimoji="1" lang="ja-JP" altLang="en-US" noProof="0" dirty="0"/>
              <a:t>家でパートナーが一人で焼酎を飲んでほろ酔いです。でも、わたしは最近のパートナーの健康診断の結果が気になっています。なので心配に思い、「また飲んでるの？休肝日作るって言ったでしょう」（リーダー）と言うと</a:t>
            </a:r>
            <a:r>
              <a:rPr kumimoji="1" lang="en-US" altLang="ja-JP" noProof="0" dirty="0"/>
              <a:t>…</a:t>
            </a:r>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8</a:t>
            </a:fld>
            <a:endParaRPr lang="en-US" altLang="ja-JP" dirty="0"/>
          </a:p>
        </p:txBody>
      </p:sp>
    </p:spTree>
    <p:extLst>
      <p:ext uri="{BB962C8B-B14F-4D97-AF65-F5344CB8AC3E}">
        <p14:creationId xmlns:p14="http://schemas.microsoft.com/office/powerpoint/2010/main" val="212089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noProof="0" dirty="0"/>
              <a:t>パートナーが「今日は忙しかったんだよ、晩酌が楽しみなんだ、明日休肝日にするからいいじゃないか」（コ・リーダー）と、ブスッとした様子で言い返してきます。</a:t>
            </a:r>
            <a:endParaRPr kumimoji="1" lang="en-US" altLang="ja-JP"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9</a:t>
            </a:fld>
            <a:endParaRPr lang="en-US" altLang="ja-JP" dirty="0"/>
          </a:p>
        </p:txBody>
      </p:sp>
    </p:spTree>
    <p:extLst>
      <p:ext uri="{BB962C8B-B14F-4D97-AF65-F5344CB8AC3E}">
        <p14:creationId xmlns:p14="http://schemas.microsoft.com/office/powerpoint/2010/main" val="3239489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ja-JP" altLang="en-US" dirty="0"/>
              <a:t>クリックしてマスター タイトルのスタイルを編集する</a:t>
            </a:r>
          </a:p>
        </p:txBody>
      </p:sp>
      <p:sp>
        <p:nvSpPr>
          <p:cNvPr id="3" name="サブタイトル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dirty="0"/>
              <a:t>クリックしてマスター サブタイトルのスタイルを編集する</a:t>
            </a:r>
          </a:p>
        </p:txBody>
      </p:sp>
      <p:sp>
        <p:nvSpPr>
          <p:cNvPr id="8" name="日付プレースホルダー 7"/>
          <p:cNvSpPr>
            <a:spLocks noGrp="1"/>
          </p:cNvSpPr>
          <p:nvPr>
            <p:ph type="dt" sz="half" idx="10"/>
          </p:nvPr>
        </p:nvSpPr>
        <p:spPr/>
        <p:txBody>
          <a:bodyPr rtlCol="0"/>
          <a:lstStyle>
            <a:lvl1pPr>
              <a:defRPr/>
            </a:lvl1pPr>
          </a:lstStyle>
          <a:p>
            <a:fld id="{708CA6E0-73DE-4ADD-A239-4936420711BF}" type="datetime1">
              <a:rPr lang="ja-JP" altLang="en-US" smtClean="0"/>
              <a:pPr/>
              <a:t>2020/3/15</a:t>
            </a:fld>
            <a:endParaRPr lang="ja-JP" altLang="en-US" dirty="0"/>
          </a:p>
        </p:txBody>
      </p:sp>
      <p:sp>
        <p:nvSpPr>
          <p:cNvPr id="9" name="フッター プレースホルダー 8"/>
          <p:cNvSpPr>
            <a:spLocks noGrp="1"/>
          </p:cNvSpPr>
          <p:nvPr>
            <p:ph type="ftr" sz="quarter" idx="11"/>
          </p:nvPr>
        </p:nvSpPr>
        <p:spPr/>
        <p:txBody>
          <a:bodyPr rtlCol="0"/>
          <a:lstStyle/>
          <a:p>
            <a:pPr rtl="0"/>
            <a:endParaRPr lang="ja-JP" altLang="en-US" dirty="0"/>
          </a:p>
        </p:txBody>
      </p:sp>
      <p:sp>
        <p:nvSpPr>
          <p:cNvPr id="10" name="スライド番号プレースホルダー 9"/>
          <p:cNvSpPr>
            <a:spLocks noGrp="1"/>
          </p:cNvSpPr>
          <p:nvPr>
            <p:ph type="sldNum" sz="quarter" idx="12"/>
          </p:nvPr>
        </p:nvSpPr>
        <p:spPr/>
        <p:txBody>
          <a:bodyPr rtlCol="0"/>
          <a:lstStyle/>
          <a:p>
            <a:pPr rtl="0"/>
            <a:fld id="{8FDBFFB2-86D9-4B8F-A59A-553A60B94BBE}" type="slidenum">
              <a:rPr lang="en-US" altLang="ja-JP" smtClean="0"/>
              <a:pPr/>
              <a:t>‹#›</a:t>
            </a:fld>
            <a:endParaRPr lang="en-US" altLang="ja-JP"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t>クリックしてマスター タイトルのスタイルを編集する</a:t>
            </a:r>
          </a:p>
        </p:txBody>
      </p:sp>
      <p:sp>
        <p:nvSpPr>
          <p:cNvPr id="3" name="縦書きテキスト プレースホルダー 2"/>
          <p:cNvSpPr>
            <a:spLocks noGrp="1"/>
          </p:cNvSpPr>
          <p:nvPr>
            <p:ph type="body" orient="vert" idx="1"/>
          </p:nvPr>
        </p:nvSpPr>
        <p:spPr/>
        <p:txBody>
          <a:bodyPr vert="eaVert"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rtlCol="0"/>
          <a:lstStyle>
            <a:lvl1pPr>
              <a:defRPr/>
            </a:lvl1pPr>
          </a:lstStyle>
          <a:p>
            <a:fld id="{5DF09DDB-8891-4984-AB4A-0A10422BAB45}" type="datetime1">
              <a:rPr lang="ja-JP" altLang="en-US" smtClean="0"/>
              <a:pPr/>
              <a:t>2020/3/15</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865014" y="304801"/>
            <a:ext cx="1715800" cy="5410200"/>
          </a:xfrm>
        </p:spPr>
        <p:txBody>
          <a:bodyPr vert="eaVert" rtlCol="0"/>
          <a:lstStyle/>
          <a:p>
            <a:pPr rtl="0"/>
            <a:r>
              <a:rPr lang="ja-JP" altLang="en-US" dirty="0"/>
              <a:t>クリックしてマスター タイトルのスタイルを編集する</a:t>
            </a:r>
          </a:p>
        </p:txBody>
      </p:sp>
      <p:sp>
        <p:nvSpPr>
          <p:cNvPr id="3" name="縦書きテキスト プレースホルダー 2"/>
          <p:cNvSpPr>
            <a:spLocks noGrp="1"/>
          </p:cNvSpPr>
          <p:nvPr>
            <p:ph type="body" orient="vert" idx="1"/>
          </p:nvPr>
        </p:nvSpPr>
        <p:spPr>
          <a:xfrm>
            <a:off x="2209800" y="304801"/>
            <a:ext cx="7502814" cy="5410200"/>
          </a:xfrm>
        </p:spPr>
        <p:txBody>
          <a:bodyPr vert="eaVert"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rtlCol="0"/>
          <a:lstStyle>
            <a:lvl1pPr>
              <a:defRPr/>
            </a:lvl1pPr>
          </a:lstStyle>
          <a:p>
            <a:fld id="{B1D5778D-6338-4C50-BD3C-3E7FA353242B}" type="datetime1">
              <a:rPr lang="ja-JP" altLang="en-US" smtClean="0"/>
              <a:pPr/>
              <a:t>2020/3/15</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t>クリックしてマスター タイトルのスタイルを編集する</a:t>
            </a:r>
          </a:p>
        </p:txBody>
      </p:sp>
      <p:sp>
        <p:nvSpPr>
          <p:cNvPr id="3" name="コンテンツ プレースホルダー 2"/>
          <p:cNvSpPr>
            <a:spLocks noGrp="1"/>
          </p:cNvSpPr>
          <p:nvPr>
            <p:ph idx="1"/>
          </p:nvPr>
        </p:nvSpPr>
        <p:spPr/>
        <p:txBody>
          <a:bodyPr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rtlCol="0"/>
          <a:lstStyle>
            <a:lvl1pPr>
              <a:defRPr/>
            </a:lvl1pPr>
          </a:lstStyle>
          <a:p>
            <a:fld id="{B92F3B02-0D00-4E23-97DD-56CBC99F72F8}" type="datetime1">
              <a:rPr lang="ja-JP" altLang="en-US" smtClean="0"/>
              <a:pPr/>
              <a:t>2020/3/15</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dirty="0"/>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A48DA301-82D4-4B4B-9123-1753266ADA46}" type="datetime1">
              <a:rPr lang="ja-JP" altLang="en-US" smtClean="0"/>
              <a:pPr/>
              <a:t>2020/3/15</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t>クリックしてマスター タイトルのスタイルを編集する</a:t>
            </a:r>
          </a:p>
        </p:txBody>
      </p:sp>
      <p:sp>
        <p:nvSpPr>
          <p:cNvPr id="3" name="コンテンツ プレースホルダー 2"/>
          <p:cNvSpPr>
            <a:spLocks noGrp="1"/>
          </p:cNvSpPr>
          <p:nvPr>
            <p:ph sz="half" idx="1"/>
          </p:nvPr>
        </p:nvSpPr>
        <p:spPr>
          <a:xfrm>
            <a:off x="2208213" y="1600200"/>
            <a:ext cx="4572000" cy="4114800"/>
          </a:xfrm>
        </p:spPr>
        <p:txBody>
          <a:bodyPr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7008813" y="1600200"/>
            <a:ext cx="4572000" cy="4114800"/>
          </a:xfrm>
        </p:spPr>
        <p:txBody>
          <a:bodyPr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5" name="日付プレースホルダー 4"/>
          <p:cNvSpPr>
            <a:spLocks noGrp="1"/>
          </p:cNvSpPr>
          <p:nvPr>
            <p:ph type="dt" sz="half" idx="10"/>
          </p:nvPr>
        </p:nvSpPr>
        <p:spPr/>
        <p:txBody>
          <a:bodyPr rtlCol="0"/>
          <a:lstStyle>
            <a:lvl1pPr>
              <a:defRPr/>
            </a:lvl1pPr>
          </a:lstStyle>
          <a:p>
            <a:fld id="{96C96ECB-6432-4744-A710-C9722D4B6687}" type="datetime1">
              <a:rPr lang="ja-JP" altLang="en-US" smtClean="0"/>
              <a:pPr/>
              <a:t>2020/3/15</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dirty="0"/>
              <a:t>マスター テキストの書式設定</a:t>
            </a:r>
          </a:p>
        </p:txBody>
      </p:sp>
      <p:sp>
        <p:nvSpPr>
          <p:cNvPr id="4" name="コンテンツ プレースホルダー 3"/>
          <p:cNvSpPr>
            <a:spLocks noGrp="1"/>
          </p:cNvSpPr>
          <p:nvPr>
            <p:ph sz="half" idx="2"/>
          </p:nvPr>
        </p:nvSpPr>
        <p:spPr>
          <a:xfrm>
            <a:off x="2208213" y="2505075"/>
            <a:ext cx="4572000" cy="3337560"/>
          </a:xfrm>
        </p:spPr>
        <p:txBody>
          <a:bodyPr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dirty="0"/>
              <a:t>マスター テキストの書式設定</a:t>
            </a:r>
          </a:p>
        </p:txBody>
      </p:sp>
      <p:sp>
        <p:nvSpPr>
          <p:cNvPr id="6" name="コンテンツ プレースホルダー 5"/>
          <p:cNvSpPr>
            <a:spLocks noGrp="1"/>
          </p:cNvSpPr>
          <p:nvPr>
            <p:ph sz="quarter" idx="4"/>
          </p:nvPr>
        </p:nvSpPr>
        <p:spPr>
          <a:xfrm>
            <a:off x="7008813" y="2505075"/>
            <a:ext cx="4572000" cy="3337560"/>
          </a:xfrm>
        </p:spPr>
        <p:txBody>
          <a:bodyPr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7" name="日付プレースホルダー 6"/>
          <p:cNvSpPr>
            <a:spLocks noGrp="1"/>
          </p:cNvSpPr>
          <p:nvPr>
            <p:ph type="dt" sz="half" idx="10"/>
          </p:nvPr>
        </p:nvSpPr>
        <p:spPr/>
        <p:txBody>
          <a:bodyPr rtlCol="0"/>
          <a:lstStyle>
            <a:lvl1pPr>
              <a:defRPr/>
            </a:lvl1pPr>
          </a:lstStyle>
          <a:p>
            <a:fld id="{53C17D87-FC4D-411B-BAF0-8C98021FEE4A}" type="datetime1">
              <a:rPr lang="ja-JP" altLang="en-US" smtClean="0"/>
              <a:pPr/>
              <a:t>2020/3/15</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dirty="0"/>
          </a:p>
        </p:txBody>
      </p:sp>
      <p:sp>
        <p:nvSpPr>
          <p:cNvPr id="9" name="スライド番号プレースホルダー 8"/>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t>クリックしてマスター タイトルのスタイルを編集する</a:t>
            </a:r>
          </a:p>
        </p:txBody>
      </p:sp>
      <p:sp>
        <p:nvSpPr>
          <p:cNvPr id="3" name="日付プレースホルダー 2"/>
          <p:cNvSpPr>
            <a:spLocks noGrp="1"/>
          </p:cNvSpPr>
          <p:nvPr>
            <p:ph type="dt" sz="half" idx="10"/>
          </p:nvPr>
        </p:nvSpPr>
        <p:spPr/>
        <p:txBody>
          <a:bodyPr rtlCol="0"/>
          <a:lstStyle>
            <a:lvl1pPr>
              <a:defRPr/>
            </a:lvl1pPr>
          </a:lstStyle>
          <a:p>
            <a:fld id="{E924F196-8CA2-4AA9-9FF1-EC0766FE483B}" type="datetime1">
              <a:rPr lang="ja-JP" altLang="en-US" smtClean="0"/>
              <a:pPr/>
              <a:t>2020/3/15</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5" name="スライド番号プレースホルダー 4"/>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E50897D6-4FC0-49BE-85A8-6CE0D836E768}" type="datetime1">
              <a:rPr lang="ja-JP" altLang="en-US" smtClean="0"/>
              <a:pPr/>
              <a:t>2020/3/15</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4" name="スライド番号プレースホルダー 3"/>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ja-JP" altLang="en-US" dirty="0"/>
              <a:t>クリックしてマスター タイトルのスタイルを編集する</a:t>
            </a:r>
          </a:p>
        </p:txBody>
      </p:sp>
      <p:sp>
        <p:nvSpPr>
          <p:cNvPr id="3" name="コンテンツ プレースホルダー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dirty="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667BA3ED-5722-4A97-BE9E-19F40CB56F6A}" type="datetime1">
              <a:rPr lang="ja-JP" altLang="en-US" smtClean="0"/>
              <a:pPr/>
              <a:t>2020/3/15</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ja-JP" altLang="en-US" dirty="0"/>
              <a:t>クリックしてマスター タイトルのスタイルを編集する</a:t>
            </a:r>
          </a:p>
        </p:txBody>
      </p:sp>
      <p:sp>
        <p:nvSpPr>
          <p:cNvPr id="8" name="角丸四角形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dirty="0"/>
              <a:t>アイコンをクリックして画像を追加</a:t>
            </a:r>
          </a:p>
        </p:txBody>
      </p:sp>
      <p:sp>
        <p:nvSpPr>
          <p:cNvPr id="4" name="テキスト プレースホルダー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dirty="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24DF3647-B522-490D-B25A-C7D2B70ACC12}" type="datetime1">
              <a:rPr lang="ja-JP" altLang="en-US" smtClean="0"/>
              <a:pPr/>
              <a:t>2020/3/15</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5383B89A-CE53-430B-B8F8-B182E315D9A5}" type="datetime1">
              <a:rPr lang="ja-JP" altLang="en-US" smtClean="0"/>
              <a:pPr/>
              <a:t>2020/3/15</a:t>
            </a:fld>
            <a:endParaRPr lang="ja-JP" altLang="en-US" dirty="0"/>
          </a:p>
        </p:txBody>
      </p:sp>
      <p:sp>
        <p:nvSpPr>
          <p:cNvPr id="5" name="フッター プレースホルダー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ja-JP" altLang="en-US" dirty="0"/>
          </a:p>
        </p:txBody>
      </p:sp>
      <p:sp>
        <p:nvSpPr>
          <p:cNvPr id="6" name="スライド番号プレースホルダー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en-US" altLang="ja-JP" smtClean="0"/>
              <a:pPr/>
              <a:t>‹#›</a:t>
            </a:fld>
            <a:endParaRPr lang="ja-JP" altLang="en-US"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30640" y="1558369"/>
            <a:ext cx="8755062" cy="2793906"/>
          </a:xfrm>
        </p:spPr>
        <p:txBody>
          <a:bodyPr rtlCol="0">
            <a:normAutofit fontScale="90000"/>
          </a:bodyPr>
          <a:lstStyle/>
          <a:p>
            <a:pPr rtl="0"/>
            <a:r>
              <a:rPr lang="en-US" altLang="ja-JP"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D</a:t>
            </a:r>
            <a:r>
              <a:rPr lang="ja-JP" altLang="en-US"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a:t>
            </a:r>
            <a:r>
              <a:rPr lang="ja-JP" altLang="en-US" sz="49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大事な人の</a:t>
            </a:r>
            <a:br>
              <a:rPr lang="en-US" altLang="ja-JP" sz="49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br>
            <a:r>
              <a:rPr lang="ja-JP" altLang="en-US" sz="49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a:t>
            </a:r>
            <a:r>
              <a:rPr lang="en-US" altLang="ja-JP" sz="49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a:t>
            </a:r>
            <a:r>
              <a:rPr lang="en-US" altLang="ja-JP"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A</a:t>
            </a:r>
            <a:r>
              <a:rPr lang="ja-JP" altLang="en-US"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a:t>
            </a:r>
            <a:r>
              <a:rPr lang="ja-JP" altLang="en-US" sz="49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危ない</a:t>
            </a:r>
            <a:br>
              <a:rPr lang="en-US" altLang="ja-JP"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br>
            <a:r>
              <a:rPr lang="ja-JP" altLang="en-US"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a:t>
            </a:r>
            <a:r>
              <a:rPr lang="en-US" altLang="ja-JP"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S</a:t>
            </a:r>
            <a:r>
              <a:rPr lang="ja-JP" altLang="en-US"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a:t>
            </a:r>
            <a:r>
              <a:rPr lang="ja-JP" altLang="en-US" sz="49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生活習慣</a:t>
            </a:r>
            <a:br>
              <a:rPr lang="en-US" altLang="ja-JP" sz="49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br>
            <a:r>
              <a:rPr lang="ja-JP" altLang="en-US" sz="49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a:t>
            </a:r>
            <a:r>
              <a:rPr lang="en-US" altLang="ja-JP"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H</a:t>
            </a:r>
            <a:r>
              <a:rPr lang="ja-JP" altLang="en-US"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a:t>
            </a:r>
            <a:r>
              <a:rPr lang="ja-JP" altLang="en-US" sz="49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変容</a:t>
            </a:r>
            <a:br>
              <a:rPr lang="en-US" altLang="ja-JP" sz="49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br>
            <a:r>
              <a:rPr lang="ja-JP" altLang="en-US" sz="49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a:t>
            </a:r>
            <a:r>
              <a:rPr lang="ja-JP" altLang="en-US"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プログラム</a:t>
            </a:r>
          </a:p>
        </p:txBody>
      </p:sp>
      <p:sp>
        <p:nvSpPr>
          <p:cNvPr id="3" name="サブタイトル 2"/>
          <p:cNvSpPr>
            <a:spLocks noGrp="1"/>
          </p:cNvSpPr>
          <p:nvPr>
            <p:ph type="subTitle" idx="1"/>
          </p:nvPr>
        </p:nvSpPr>
        <p:spPr>
          <a:xfrm>
            <a:off x="1065213" y="4443773"/>
            <a:ext cx="7091361" cy="838200"/>
          </a:xfrm>
        </p:spPr>
        <p:txBody>
          <a:bodyPr rtlCol="0">
            <a:normAutofit/>
          </a:bodyPr>
          <a:lstStyle/>
          <a:p>
            <a:pPr algn="ctr" rtl="0"/>
            <a:r>
              <a:rPr lang="ja-JP" altLang="en-US" sz="4800" dirty="0">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第</a:t>
            </a:r>
            <a:r>
              <a:rPr lang="en-US" altLang="ja-JP" sz="4800" dirty="0">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1</a:t>
            </a:r>
            <a:r>
              <a:rPr lang="ja-JP" altLang="en-US" sz="4800" dirty="0">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回</a:t>
            </a: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29671" y="304800"/>
            <a:ext cx="9372600" cy="1200416"/>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pPr algn="ct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今日も家でパートナーが</a:t>
            </a:r>
            <a:br>
              <a:rPr lang="en-US" altLang="ja-JP"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焼酎を飲んでほろ酔いです</a:t>
            </a:r>
            <a:endPar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3" name="円形吹き出し 2"/>
          <p:cNvSpPr/>
          <p:nvPr/>
        </p:nvSpPr>
        <p:spPr>
          <a:xfrm>
            <a:off x="1461475" y="1687319"/>
            <a:ext cx="9516980" cy="1200259"/>
          </a:xfrm>
          <a:prstGeom prst="wedgeEllipseCallout">
            <a:avLst>
              <a:gd name="adj1" fmla="val 39679"/>
              <a:gd name="adj2" fmla="val 69746"/>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また飲んでるの</a:t>
            </a:r>
            <a:r>
              <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a:t>
            </a:r>
          </a:p>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休肝日作るって言ったでしょ</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sp>
        <p:nvSpPr>
          <p:cNvPr id="4" name="円形吹き出し 3"/>
          <p:cNvSpPr/>
          <p:nvPr/>
        </p:nvSpPr>
        <p:spPr>
          <a:xfrm>
            <a:off x="1461475" y="3026739"/>
            <a:ext cx="9447386" cy="1252443"/>
          </a:xfrm>
          <a:prstGeom prst="wedgeEllipseCallout">
            <a:avLst>
              <a:gd name="adj1" fmla="val -38881"/>
              <a:gd name="adj2" fmla="val 56945"/>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今日は忙しかったんだよ。晩酌が楽しみなんだ。</a:t>
            </a:r>
            <a:endParaRPr lang="en-US" altLang="ja-JP" sz="2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algn="ctr"/>
            <a:r>
              <a:rPr lang="ja-JP" altLang="en-US" sz="2400" dirty="0">
                <a:solidFill>
                  <a:srgbClr val="000000"/>
                </a:solidFill>
                <a:latin typeface="HG丸ｺﾞｼｯｸM-PRO" panose="020F0600000000000000" pitchFamily="50" charset="-128"/>
                <a:ea typeface="HG丸ｺﾞｼｯｸM-PRO" panose="020F0600000000000000" pitchFamily="50" charset="-128"/>
                <a:cs typeface="ヒラギノ丸ゴ Pro W4"/>
              </a:rPr>
              <a:t>明日休肝日にするからいいじゃないか</a:t>
            </a:r>
            <a:endParaRPr kumimoji="1" lang="ja-JP" altLang="en-US" sz="2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sp>
        <p:nvSpPr>
          <p:cNvPr id="5" name="円形吹き出し 4"/>
          <p:cNvSpPr/>
          <p:nvPr/>
        </p:nvSpPr>
        <p:spPr>
          <a:xfrm>
            <a:off x="1509484" y="4379397"/>
            <a:ext cx="9516980" cy="1200259"/>
          </a:xfrm>
          <a:prstGeom prst="wedgeEllipseCallout">
            <a:avLst>
              <a:gd name="adj1" fmla="val 41873"/>
              <a:gd name="adj2" fmla="val 50906"/>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あなたいつもそう言って</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結局毎日飲んでるじゃない</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ackgroundRemoval t="0" b="99594" l="332" r="99336">
                        <a14:foregroundMark x1="26578" y1="19270" x2="42193" y2="50913"/>
                        <a14:foregroundMark x1="32558" y1="32252" x2="93688" y2="23732"/>
                        <a14:foregroundMark x1="53156" y1="9331" x2="56478" y2="28803"/>
                        <a14:foregroundMark x1="64120" y1="35700" x2="86711" y2="47667"/>
                        <a14:foregroundMark x1="75748" y1="37728" x2="79070" y2="12576"/>
                        <a14:foregroundMark x1="76412" y1="34280" x2="87375" y2="33671"/>
                        <a14:foregroundMark x1="54153" y1="54361" x2="70764" y2="36511"/>
                        <a14:foregroundMark x1="42525" y1="72819" x2="55482" y2="84381"/>
                        <a14:foregroundMark x1="25581" y1="92698" x2="40199" y2="91481"/>
                      </a14:backgroundRemoval>
                    </a14:imgEffect>
                  </a14:imgLayer>
                </a14:imgProps>
              </a:ext>
            </a:extLst>
          </a:blip>
          <a:stretch>
            <a:fillRect/>
          </a:stretch>
        </p:blipFill>
        <p:spPr>
          <a:xfrm>
            <a:off x="312217" y="4611491"/>
            <a:ext cx="1287468" cy="2108709"/>
          </a:xfrm>
          <a:prstGeom prst="rect">
            <a:avLst/>
          </a:prstGeom>
        </p:spPr>
      </p:pic>
      <p:pic>
        <p:nvPicPr>
          <p:cNvPr id="7" name="図 6"/>
          <p:cNvPicPr>
            <a:picLocks noChangeAspect="1"/>
          </p:cNvPicPr>
          <p:nvPr/>
        </p:nvPicPr>
        <p:blipFill>
          <a:blip r:embed="rId5" cstate="print">
            <a:extLst>
              <a:ext uri="{BEBA8EAE-BF5A-486C-A8C5-ECC9F3942E4B}">
                <a14:imgProps xmlns:a14="http://schemas.microsoft.com/office/drawing/2010/main">
                  <a14:imgLayer r:embed="rId6">
                    <a14:imgEffect>
                      <a14:backgroundRemoval t="416" b="100000" l="0" r="100000">
                        <a14:foregroundMark x1="29340" y1="45530" x2="68704" y2="37422"/>
                        <a14:foregroundMark x1="28606" y1="32640" x2="47677" y2="19543"/>
                        <a14:foregroundMark x1="27628" y1="39501" x2="38875" y2="35967"/>
                        <a14:foregroundMark x1="63570" y1="66112" x2="68704" y2="63410"/>
                        <a14:foregroundMark x1="59658" y1="76507" x2="62836" y2="70894"/>
                        <a14:foregroundMark x1="6112" y1="44075" x2="13692" y2="46778"/>
                        <a14:foregroundMark x1="15403" y1="51143" x2="28606" y2="54678"/>
                        <a14:foregroundMark x1="24205" y1="22661" x2="45966" y2="18919"/>
                      </a14:backgroundRemoval>
                    </a14:imgEffect>
                  </a14:imgLayer>
                </a14:imgProps>
              </a:ext>
            </a:extLst>
          </a:blip>
          <a:stretch>
            <a:fillRect/>
          </a:stretch>
        </p:blipFill>
        <p:spPr>
          <a:xfrm>
            <a:off x="10282596" y="4816707"/>
            <a:ext cx="1735735" cy="2041293"/>
          </a:xfrm>
          <a:prstGeom prst="rect">
            <a:avLst/>
          </a:prstGeom>
        </p:spPr>
      </p:pic>
    </p:spTree>
    <p:extLst>
      <p:ext uri="{BB962C8B-B14F-4D97-AF65-F5344CB8AC3E}">
        <p14:creationId xmlns:p14="http://schemas.microsoft.com/office/powerpoint/2010/main" val="261097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2"/>
          <p:cNvSpPr>
            <a:spLocks noGrp="1"/>
          </p:cNvSpPr>
          <p:nvPr>
            <p:ph type="title"/>
          </p:nvPr>
        </p:nvSpPr>
        <p:spPr/>
        <p:txBody>
          <a:bodyPr>
            <a:normAutofit/>
          </a:bodyPr>
          <a:lstStyle/>
          <a:p>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悪循環が起こる過程</a:t>
            </a:r>
          </a:p>
        </p:txBody>
      </p:sp>
      <p:sp>
        <p:nvSpPr>
          <p:cNvPr id="64515" name="スライド番号プレースホルダー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8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a:defRPr kumimoji="1" sz="2000">
                <a:solidFill>
                  <a:schemeClr val="tx1"/>
                </a:solidFill>
                <a:latin typeface="Calibri" charset="0"/>
                <a:ea typeface="ＭＳ Ｐゴシック" charset="0"/>
              </a:defRPr>
            </a:lvl3pPr>
            <a:lvl4pPr>
              <a:defRPr kumimoji="1">
                <a:solidFill>
                  <a:schemeClr val="tx1"/>
                </a:solidFill>
                <a:latin typeface="Calibri" charset="0"/>
                <a:ea typeface="ＭＳ Ｐゴシック" charset="0"/>
              </a:defRPr>
            </a:lvl4pPr>
            <a:lvl5pPr>
              <a:defRPr kumimoji="1">
                <a:solidFill>
                  <a:schemeClr val="tx1"/>
                </a:solidFill>
                <a:latin typeface="Calibri" charset="0"/>
                <a:ea typeface="ＭＳ Ｐゴシック" charset="0"/>
              </a:defRPr>
            </a:lvl5pPr>
            <a:lvl6pPr eaLnBrk="0" fontAlgn="base" hangingPunct="0">
              <a:spcAft>
                <a:spcPct val="0"/>
              </a:spcAft>
              <a:buFont typeface="Arial" charset="0"/>
              <a:defRPr kumimoji="1">
                <a:solidFill>
                  <a:schemeClr val="tx1"/>
                </a:solidFill>
                <a:latin typeface="Calibri" charset="0"/>
                <a:ea typeface="ＭＳ Ｐゴシック" charset="0"/>
              </a:defRPr>
            </a:lvl6pPr>
            <a:lvl7pPr eaLnBrk="0" fontAlgn="base" hangingPunct="0">
              <a:spcAft>
                <a:spcPct val="0"/>
              </a:spcAft>
              <a:buFont typeface="Arial" charset="0"/>
              <a:defRPr kumimoji="1">
                <a:solidFill>
                  <a:schemeClr val="tx1"/>
                </a:solidFill>
                <a:latin typeface="Calibri" charset="0"/>
                <a:ea typeface="ＭＳ Ｐゴシック" charset="0"/>
              </a:defRPr>
            </a:lvl7pPr>
            <a:lvl8pPr eaLnBrk="0" fontAlgn="base" hangingPunct="0">
              <a:spcAft>
                <a:spcPct val="0"/>
              </a:spcAft>
              <a:buFont typeface="Arial" charset="0"/>
              <a:defRPr kumimoji="1">
                <a:solidFill>
                  <a:schemeClr val="tx1"/>
                </a:solidFill>
                <a:latin typeface="Calibri" charset="0"/>
                <a:ea typeface="ＭＳ Ｐゴシック" charset="0"/>
              </a:defRPr>
            </a:lvl8pPr>
            <a:lvl9pPr eaLnBrk="0" fontAlgn="base" hangingPunct="0">
              <a:spcAft>
                <a:spcPct val="0"/>
              </a:spcAft>
              <a:buFont typeface="Arial" charset="0"/>
              <a:defRPr kumimoji="1">
                <a:solidFill>
                  <a:schemeClr val="tx1"/>
                </a:solidFill>
                <a:latin typeface="Calibri" charset="0"/>
                <a:ea typeface="ＭＳ Ｐゴシック" charset="0"/>
              </a:defRPr>
            </a:lvl9pPr>
          </a:lstStyle>
          <a:p>
            <a:fld id="{C6A9B59C-5708-5445-AC36-DE1703E62BFD}" type="slidenum">
              <a:rPr lang="en-US" altLang="ja-JP" sz="1100">
                <a:solidFill>
                  <a:srgbClr val="898989"/>
                </a:solidFill>
              </a:rPr>
              <a:pPr/>
              <a:t>11</a:t>
            </a:fld>
            <a:endParaRPr lang="en-US" altLang="ja-JP" sz="1100">
              <a:solidFill>
                <a:srgbClr val="898989"/>
              </a:solidFill>
            </a:endParaRPr>
          </a:p>
        </p:txBody>
      </p:sp>
      <p:grpSp>
        <p:nvGrpSpPr>
          <p:cNvPr id="3" name="グループ化 2"/>
          <p:cNvGrpSpPr/>
          <p:nvPr/>
        </p:nvGrpSpPr>
        <p:grpSpPr>
          <a:xfrm>
            <a:off x="1893347" y="2025727"/>
            <a:ext cx="8471646" cy="1867030"/>
            <a:chOff x="1893347" y="2025727"/>
            <a:chExt cx="8471646" cy="1867030"/>
          </a:xfrm>
        </p:grpSpPr>
        <p:graphicFrame>
          <p:nvGraphicFramePr>
            <p:cNvPr id="5" name="図表 4"/>
            <p:cNvGraphicFramePr/>
            <p:nvPr>
              <p:extLst>
                <p:ext uri="{D42A27DB-BD31-4B8C-83A1-F6EECF244321}">
                  <p14:modId xmlns:p14="http://schemas.microsoft.com/office/powerpoint/2010/main" val="601037571"/>
                </p:ext>
              </p:extLst>
            </p:nvPr>
          </p:nvGraphicFramePr>
          <p:xfrm>
            <a:off x="1893347" y="2025727"/>
            <a:ext cx="8471646" cy="1545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 ターン矢印 5"/>
            <p:cNvSpPr/>
            <p:nvPr/>
          </p:nvSpPr>
          <p:spPr>
            <a:xfrm rot="10800000">
              <a:off x="3108959" y="3489345"/>
              <a:ext cx="6308672" cy="403412"/>
            </a:xfrm>
            <a:prstGeom prst="uturnArrow">
              <a:avLst>
                <a:gd name="adj1" fmla="val 25000"/>
                <a:gd name="adj2" fmla="val 25000"/>
                <a:gd name="adj3" fmla="val 25000"/>
                <a:gd name="adj4" fmla="val 43750"/>
                <a:gd name="adj5" fmla="val 98810"/>
              </a:avLst>
            </a:prstGeom>
            <a:solidFill>
              <a:schemeClr val="accent1">
                <a:lumMod val="60000"/>
                <a:lumOff val="40000"/>
              </a:schemeClr>
            </a:solidFill>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grpSp>
      <p:sp>
        <p:nvSpPr>
          <p:cNvPr id="7" name="正方形/長方形 6"/>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11</a:t>
            </a:r>
          </a:p>
        </p:txBody>
      </p:sp>
    </p:spTree>
    <p:extLst>
      <p:ext uri="{BB962C8B-B14F-4D97-AF65-F5344CB8AC3E}">
        <p14:creationId xmlns:p14="http://schemas.microsoft.com/office/powerpoint/2010/main" val="131379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29671" y="304800"/>
            <a:ext cx="9372600" cy="1200416"/>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pPr algn="ct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今日も家でパートナーが</a:t>
            </a:r>
            <a:br>
              <a:rPr lang="en-US" altLang="ja-JP"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焼酎を飲んでほろ酔いです</a:t>
            </a:r>
            <a:endPar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ackgroundRemoval t="0" b="99594" l="332" r="99336">
                        <a14:foregroundMark x1="26578" y1="19270" x2="42193" y2="50913"/>
                        <a14:foregroundMark x1="32558" y1="32252" x2="93688" y2="23732"/>
                        <a14:foregroundMark x1="53156" y1="9331" x2="56478" y2="28803"/>
                        <a14:foregroundMark x1="64120" y1="35700" x2="86711" y2="47667"/>
                        <a14:foregroundMark x1="75748" y1="37728" x2="79070" y2="12576"/>
                        <a14:foregroundMark x1="76412" y1="34280" x2="87375" y2="33671"/>
                        <a14:foregroundMark x1="54153" y1="54361" x2="70764" y2="36511"/>
                        <a14:foregroundMark x1="42525" y1="72819" x2="55482" y2="84381"/>
                        <a14:foregroundMark x1="25581" y1="92698" x2="40199" y2="91481"/>
                      </a14:backgroundRemoval>
                    </a14:imgEffect>
                  </a14:imgLayer>
                </a14:imgProps>
              </a:ext>
            </a:extLst>
          </a:blip>
          <a:stretch>
            <a:fillRect/>
          </a:stretch>
        </p:blipFill>
        <p:spPr>
          <a:xfrm>
            <a:off x="312217" y="4611491"/>
            <a:ext cx="1287468" cy="2108709"/>
          </a:xfrm>
          <a:prstGeom prst="rect">
            <a:avLst/>
          </a:prstGeom>
        </p:spPr>
      </p:pic>
      <p:sp>
        <p:nvSpPr>
          <p:cNvPr id="14" name="円形吹き出し 2">
            <a:extLst>
              <a:ext uri="{FF2B5EF4-FFF2-40B4-BE49-F238E27FC236}">
                <a16:creationId xmlns:a16="http://schemas.microsoft.com/office/drawing/2014/main" id="{FDD9E1EA-9E49-4CB5-BCA1-7EC91ACAF7B4}"/>
              </a:ext>
            </a:extLst>
          </p:cNvPr>
          <p:cNvSpPr/>
          <p:nvPr/>
        </p:nvSpPr>
        <p:spPr>
          <a:xfrm>
            <a:off x="1829524" y="1687319"/>
            <a:ext cx="9516980" cy="1200259"/>
          </a:xfrm>
          <a:prstGeom prst="wedgeEllipseCallout">
            <a:avLst>
              <a:gd name="adj1" fmla="val 39679"/>
              <a:gd name="adj2" fmla="val 69746"/>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また飲んでるの</a:t>
            </a:r>
            <a:r>
              <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a:t>
            </a:r>
          </a:p>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休肝日作るって言ったでしょ</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sp>
        <p:nvSpPr>
          <p:cNvPr id="15" name="円形吹き出し 3">
            <a:extLst>
              <a:ext uri="{FF2B5EF4-FFF2-40B4-BE49-F238E27FC236}">
                <a16:creationId xmlns:a16="http://schemas.microsoft.com/office/drawing/2014/main" id="{9CC47C3A-9F1A-4465-84B1-F3D970E4284F}"/>
              </a:ext>
            </a:extLst>
          </p:cNvPr>
          <p:cNvSpPr/>
          <p:nvPr/>
        </p:nvSpPr>
        <p:spPr>
          <a:xfrm>
            <a:off x="1829524" y="3026739"/>
            <a:ext cx="9447386" cy="1252443"/>
          </a:xfrm>
          <a:prstGeom prst="wedgeEllipseCallout">
            <a:avLst>
              <a:gd name="adj1" fmla="val -38881"/>
              <a:gd name="adj2" fmla="val 56945"/>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今日は忙しかったんだよ。晩酌が楽しみなんだ。</a:t>
            </a:r>
            <a:endParaRPr lang="en-US" altLang="ja-JP" sz="2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algn="ctr"/>
            <a:r>
              <a:rPr lang="ja-JP" altLang="en-US" sz="2400" dirty="0">
                <a:solidFill>
                  <a:srgbClr val="000000"/>
                </a:solidFill>
                <a:latin typeface="HG丸ｺﾞｼｯｸM-PRO" panose="020F0600000000000000" pitchFamily="50" charset="-128"/>
                <a:ea typeface="HG丸ｺﾞｼｯｸM-PRO" panose="020F0600000000000000" pitchFamily="50" charset="-128"/>
                <a:cs typeface="ヒラギノ丸ゴ Pro W4"/>
              </a:rPr>
              <a:t>明日休肝日にするからいいじゃないか</a:t>
            </a:r>
            <a:endParaRPr kumimoji="1" lang="ja-JP" altLang="en-US" sz="2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sp>
        <p:nvSpPr>
          <p:cNvPr id="16" name="円形吹き出し 4">
            <a:extLst>
              <a:ext uri="{FF2B5EF4-FFF2-40B4-BE49-F238E27FC236}">
                <a16:creationId xmlns:a16="http://schemas.microsoft.com/office/drawing/2014/main" id="{2C41FF3E-0D98-440D-BD7B-68D749FE97E3}"/>
              </a:ext>
            </a:extLst>
          </p:cNvPr>
          <p:cNvSpPr/>
          <p:nvPr/>
        </p:nvSpPr>
        <p:spPr>
          <a:xfrm>
            <a:off x="1829524" y="4379397"/>
            <a:ext cx="9516980" cy="1200259"/>
          </a:xfrm>
          <a:prstGeom prst="wedgeEllipseCallout">
            <a:avLst>
              <a:gd name="adj1" fmla="val 41873"/>
              <a:gd name="adj2" fmla="val 50906"/>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あなたいつもそう言って</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結局いつも飲んでるじゃない</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sp>
        <p:nvSpPr>
          <p:cNvPr id="8" name="角丸四角形 7"/>
          <p:cNvSpPr/>
          <p:nvPr/>
        </p:nvSpPr>
        <p:spPr>
          <a:xfrm>
            <a:off x="452360" y="1383566"/>
            <a:ext cx="2522784" cy="765382"/>
          </a:xfrm>
          <a:prstGeom prst="round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a:solidFill>
                  <a:schemeClr val="tx2"/>
                </a:solidFill>
                <a:latin typeface="ヒラギノ丸ゴ Pro W4"/>
                <a:ea typeface="ヒラギノ丸ゴ Pro W4"/>
                <a:cs typeface="ヒラギノ丸ゴ Pro W4"/>
              </a:rPr>
              <a:t>きっかけ</a:t>
            </a:r>
            <a:endParaRPr kumimoji="1" lang="en-US" altLang="ja-JP" sz="3200" dirty="0">
              <a:solidFill>
                <a:schemeClr val="tx2"/>
              </a:solidFill>
              <a:latin typeface="ヒラギノ丸ゴ Pro W4"/>
              <a:ea typeface="ヒラギノ丸ゴ Pro W4"/>
              <a:cs typeface="ヒラギノ丸ゴ Pro W4"/>
            </a:endParaRPr>
          </a:p>
        </p:txBody>
      </p:sp>
      <p:sp>
        <p:nvSpPr>
          <p:cNvPr id="10" name="角丸四角形 9"/>
          <p:cNvSpPr/>
          <p:nvPr/>
        </p:nvSpPr>
        <p:spPr>
          <a:xfrm>
            <a:off x="448174" y="2719830"/>
            <a:ext cx="2522784" cy="765382"/>
          </a:xfrm>
          <a:prstGeom prst="round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a:solidFill>
                  <a:schemeClr val="tx2"/>
                </a:solidFill>
                <a:latin typeface="ヒラギノ丸ゴ Pro W4"/>
                <a:ea typeface="ヒラギノ丸ゴ Pro W4"/>
                <a:cs typeface="ヒラギノ丸ゴ Pro W4"/>
              </a:rPr>
              <a:t>反応</a:t>
            </a:r>
            <a:endParaRPr kumimoji="1" lang="en-US" altLang="ja-JP" sz="3200" dirty="0">
              <a:solidFill>
                <a:schemeClr val="tx2"/>
              </a:solidFill>
              <a:latin typeface="ヒラギノ丸ゴ Pro W4"/>
              <a:ea typeface="ヒラギノ丸ゴ Pro W4"/>
              <a:cs typeface="ヒラギノ丸ゴ Pro W4"/>
            </a:endParaRPr>
          </a:p>
        </p:txBody>
      </p:sp>
      <p:sp>
        <p:nvSpPr>
          <p:cNvPr id="12" name="角丸四角形 11"/>
          <p:cNvSpPr/>
          <p:nvPr/>
        </p:nvSpPr>
        <p:spPr>
          <a:xfrm>
            <a:off x="414145" y="3990479"/>
            <a:ext cx="2522784" cy="765382"/>
          </a:xfrm>
          <a:prstGeom prst="roundRect">
            <a:avLst/>
          </a:prstGeom>
          <a:solidFill>
            <a:schemeClr val="tx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a:solidFill>
                  <a:schemeClr val="tx2"/>
                </a:solidFill>
                <a:latin typeface="ヒラギノ丸ゴ Pro W4"/>
                <a:ea typeface="ヒラギノ丸ゴ Pro W4"/>
                <a:cs typeface="ヒラギノ丸ゴ Pro W4"/>
              </a:rPr>
              <a:t>結果</a:t>
            </a:r>
            <a:endParaRPr kumimoji="1" lang="en-US" altLang="ja-JP" sz="3200" dirty="0">
              <a:solidFill>
                <a:schemeClr val="tx2"/>
              </a:solidFill>
              <a:latin typeface="ヒラギノ丸ゴ Pro W4"/>
              <a:ea typeface="ヒラギノ丸ゴ Pro W4"/>
              <a:cs typeface="ヒラギノ丸ゴ Pro W4"/>
            </a:endParaRPr>
          </a:p>
        </p:txBody>
      </p:sp>
      <p:pic>
        <p:nvPicPr>
          <p:cNvPr id="7" name="図 6"/>
          <p:cNvPicPr>
            <a:picLocks noChangeAspect="1"/>
          </p:cNvPicPr>
          <p:nvPr/>
        </p:nvPicPr>
        <p:blipFill>
          <a:blip r:embed="rId5" cstate="print">
            <a:extLst>
              <a:ext uri="{BEBA8EAE-BF5A-486C-A8C5-ECC9F3942E4B}">
                <a14:imgProps xmlns:a14="http://schemas.microsoft.com/office/drawing/2010/main">
                  <a14:imgLayer r:embed="rId6">
                    <a14:imgEffect>
                      <a14:backgroundRemoval t="416" b="100000" l="0" r="100000">
                        <a14:foregroundMark x1="29340" y1="45530" x2="68704" y2="37422"/>
                        <a14:foregroundMark x1="28606" y1="32640" x2="47677" y2="19543"/>
                        <a14:foregroundMark x1="27628" y1="39501" x2="38875" y2="35967"/>
                        <a14:foregroundMark x1="63570" y1="66112" x2="68704" y2="63410"/>
                        <a14:foregroundMark x1="59658" y1="76507" x2="62836" y2="70894"/>
                        <a14:foregroundMark x1="6112" y1="44075" x2="13692" y2="46778"/>
                        <a14:foregroundMark x1="15403" y1="51143" x2="28606" y2="54678"/>
                        <a14:foregroundMark x1="24205" y1="22661" x2="45966" y2="18919"/>
                      </a14:backgroundRemoval>
                    </a14:imgEffect>
                  </a14:imgLayer>
                </a14:imgProps>
              </a:ext>
            </a:extLst>
          </a:blip>
          <a:stretch>
            <a:fillRect/>
          </a:stretch>
        </p:blipFill>
        <p:spPr>
          <a:xfrm>
            <a:off x="10282596" y="4816707"/>
            <a:ext cx="1735735" cy="2041293"/>
          </a:xfrm>
          <a:prstGeom prst="rect">
            <a:avLst/>
          </a:prstGeom>
        </p:spPr>
      </p:pic>
    </p:spTree>
    <p:extLst>
      <p:ext uri="{BB962C8B-B14F-4D97-AF65-F5344CB8AC3E}">
        <p14:creationId xmlns:p14="http://schemas.microsoft.com/office/powerpoint/2010/main" val="263134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失敗の原因</a:t>
            </a:r>
          </a:p>
        </p:txBody>
      </p:sp>
      <p:sp>
        <p:nvSpPr>
          <p:cNvPr id="3" name="コンテンツ プレースホルダー 2"/>
          <p:cNvSpPr>
            <a:spLocks noGrp="1"/>
          </p:cNvSpPr>
          <p:nvPr>
            <p:ph idx="1"/>
          </p:nvPr>
        </p:nvSpPr>
        <p:spPr>
          <a:xfrm>
            <a:off x="2187077" y="1634863"/>
            <a:ext cx="9372600" cy="4114800"/>
          </a:xfrm>
        </p:spPr>
        <p:txBody>
          <a:bodyPr rtlCol="0">
            <a:noAutofit/>
          </a:bodyPr>
          <a:lstStyle/>
          <a:p>
            <a:pPr marL="237390" indent="-237390">
              <a:lnSpc>
                <a:spcPct val="100000"/>
              </a:lnSpc>
              <a:buFont typeface="+mj-lt"/>
              <a:buAutoNum type="arabicPeriod"/>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先に言いすぎる</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237390" indent="-237390">
              <a:lnSpc>
                <a:spcPct val="100000"/>
              </a:lnSpc>
              <a:buFont typeface="+mj-lt"/>
              <a:buAutoNum type="arabicPeriod"/>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言葉が多すぎる</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237390" indent="-237390">
              <a:lnSpc>
                <a:spcPct val="100000"/>
              </a:lnSpc>
              <a:buFont typeface="+mj-lt"/>
              <a:buAutoNum type="arabicPeriod"/>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正しいことを言いすぎる</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237390" indent="-237390">
              <a:lnSpc>
                <a:spcPct val="100000"/>
              </a:lnSpc>
              <a:buFont typeface="+mj-lt"/>
              <a:buAutoNum type="arabicPeriod"/>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相手のアラ（粗）が見えすぎる</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237390" indent="-237390">
              <a:lnSpc>
                <a:spcPct val="100000"/>
              </a:lnSpc>
              <a:buFont typeface="+mj-lt"/>
              <a:buAutoNum type="arabicPeriod"/>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感情的になりすぎる</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None/>
            </a:pPr>
            <a:endParaRPr lang="ja-JP" altLang="en-US" sz="3600" dirty="0">
              <a:latin typeface="ヒラギノ丸ゴ Pro W4"/>
              <a:ea typeface="ヒラギノ丸ゴ Pro W4"/>
              <a:cs typeface="ヒラギノ丸ゴ Pro W4"/>
              <a:sym typeface="ＭＳ Ｐゴシック" panose="020B0600070205080204" pitchFamily="50" charset="-128"/>
            </a:endParaRPr>
          </a:p>
        </p:txBody>
      </p:sp>
      <p:sp>
        <p:nvSpPr>
          <p:cNvPr id="4" name="正方形/長方形 3"/>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12</a:t>
            </a:r>
          </a:p>
        </p:txBody>
      </p:sp>
    </p:spTree>
    <p:extLst>
      <p:ext uri="{BB962C8B-B14F-4D97-AF65-F5344CB8AC3E}">
        <p14:creationId xmlns:p14="http://schemas.microsoft.com/office/powerpoint/2010/main" val="1529170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成功の秘訣</a:t>
            </a:r>
          </a:p>
        </p:txBody>
      </p:sp>
      <p:sp>
        <p:nvSpPr>
          <p:cNvPr id="3" name="コンテンツ プレースホルダー 2"/>
          <p:cNvSpPr>
            <a:spLocks noGrp="1"/>
          </p:cNvSpPr>
          <p:nvPr>
            <p:ph idx="1"/>
          </p:nvPr>
        </p:nvSpPr>
        <p:spPr>
          <a:xfrm>
            <a:off x="2034540" y="2023483"/>
            <a:ext cx="9978389" cy="4114800"/>
          </a:xfrm>
        </p:spPr>
        <p:txBody>
          <a:bodyPr rtlCol="0">
            <a:noAutofit/>
          </a:bodyPr>
          <a:lstStyle/>
          <a:p>
            <a:pPr marL="237390" indent="-237390">
              <a:lnSpc>
                <a:spcPct val="100000"/>
              </a:lnSpc>
              <a:buFont typeface="+mj-lt"/>
              <a:buAutoNum type="arabicPeriod"/>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先々口出ししないで何事も後出しに</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237390" indent="-237390">
              <a:lnSpc>
                <a:spcPct val="100000"/>
              </a:lnSpc>
              <a:buFont typeface="+mj-lt"/>
              <a:buAutoNum type="arabicPeriod"/>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相手よりも言葉数を少なく</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237390" indent="-237390">
              <a:lnSpc>
                <a:spcPct val="100000"/>
              </a:lnSpc>
              <a:buFont typeface="+mj-lt"/>
              <a:buAutoNum type="arabicPeriod"/>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人は正しい事を言われても変わらない</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237390" indent="-237390">
              <a:lnSpc>
                <a:spcPct val="100000"/>
              </a:lnSpc>
              <a:buFont typeface="+mj-lt"/>
              <a:buAutoNum type="arabicPeriod"/>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相手のアラは見えてもいいが指摘は慎重に</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237390" indent="-237390">
              <a:lnSpc>
                <a:spcPct val="100000"/>
              </a:lnSpc>
              <a:buFont typeface="+mj-lt"/>
              <a:buAutoNum type="arabicPeriod"/>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「相手は感情的、こちらは理性的」</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sp>
        <p:nvSpPr>
          <p:cNvPr id="4" name="正方形/長方形 3"/>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12</a:t>
            </a:r>
          </a:p>
        </p:txBody>
      </p:sp>
    </p:spTree>
    <p:extLst>
      <p:ext uri="{BB962C8B-B14F-4D97-AF65-F5344CB8AC3E}">
        <p14:creationId xmlns:p14="http://schemas.microsoft.com/office/powerpoint/2010/main" val="266147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4800" dirty="0">
                <a:solidFill>
                  <a:srgbClr val="000000"/>
                </a:solidFill>
                <a:latin typeface="HG丸ｺﾞｼｯｸM-PRO" panose="020F0600000000000000" pitchFamily="50" charset="-128"/>
                <a:ea typeface="HG丸ｺﾞｼｯｸM-PRO" panose="020F0600000000000000" pitchFamily="50" charset="-128"/>
                <a:cs typeface="ヒラギノ丸ゴ Pro W4"/>
              </a:rPr>
              <a:t>簡単だけど</a:t>
            </a:r>
            <a:br>
              <a:rPr lang="en-US" altLang="ja-JP" sz="48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r>
              <a:rPr lang="ja-JP" altLang="en-US" sz="4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とても効果がある方法</a:t>
            </a:r>
            <a:br>
              <a:rPr lang="en-US" altLang="ja-JP" sz="48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endPar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3" name="正方形/長方形 2"/>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p.13</a:t>
            </a:r>
          </a:p>
        </p:txBody>
      </p:sp>
    </p:spTree>
    <p:extLst>
      <p:ext uri="{BB962C8B-B14F-4D97-AF65-F5344CB8AC3E}">
        <p14:creationId xmlns:p14="http://schemas.microsoft.com/office/powerpoint/2010/main" val="1761921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「ほめる」</a:t>
            </a:r>
          </a:p>
        </p:txBody>
      </p:sp>
      <p:sp>
        <p:nvSpPr>
          <p:cNvPr id="3" name="コンテンツ プレースホルダー 2"/>
          <p:cNvSpPr>
            <a:spLocks noGrp="1"/>
          </p:cNvSpPr>
          <p:nvPr>
            <p:ph idx="1"/>
          </p:nvPr>
        </p:nvSpPr>
        <p:spPr>
          <a:xfrm>
            <a:off x="1131430" y="1726303"/>
            <a:ext cx="9372600" cy="4114800"/>
          </a:xfrm>
        </p:spPr>
        <p:txBody>
          <a:bodyPr rtlCol="0">
            <a:normAutofit/>
          </a:bodyPr>
          <a:lstStyle/>
          <a:p>
            <a:pPr marL="0" indent="0">
              <a:buNone/>
            </a:pP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ほめることにはすごい効果があります</a:t>
            </a:r>
          </a:p>
        </p:txBody>
      </p:sp>
      <p:graphicFrame>
        <p:nvGraphicFramePr>
          <p:cNvPr id="5" name="コンテンツ プレースホルダー 14" descr="5 つの段階を示すステップアップ プロセスの図" title="SmartArt"/>
          <p:cNvGraphicFramePr>
            <a:graphicFrameLocks/>
          </p:cNvGraphicFramePr>
          <p:nvPr>
            <p:extLst>
              <p:ext uri="{D42A27DB-BD31-4B8C-83A1-F6EECF244321}">
                <p14:modId xmlns:p14="http://schemas.microsoft.com/office/powerpoint/2010/main" val="1604826283"/>
              </p:ext>
            </p:extLst>
          </p:nvPr>
        </p:nvGraphicFramePr>
        <p:xfrm>
          <a:off x="1943100" y="2698848"/>
          <a:ext cx="10104120" cy="4159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図 5"/>
          <p:cNvPicPr>
            <a:picLocks noChangeAspect="1"/>
          </p:cNvPicPr>
          <p:nvPr/>
        </p:nvPicPr>
        <p:blipFill>
          <a:blip r:embed="rId8" cstate="print">
            <a:extLst>
              <a:ext uri="{BEBA8EAE-BF5A-486C-A8C5-ECC9F3942E4B}">
                <a14:imgProps xmlns:a14="http://schemas.microsoft.com/office/drawing/2010/main">
                  <a14:imgLayer r:embed="rId9">
                    <a14:imgEffect>
                      <a14:backgroundRemoval t="0" b="99594" l="332" r="99336">
                        <a14:foregroundMark x1="26578" y1="19270" x2="42193" y2="50913"/>
                        <a14:foregroundMark x1="32558" y1="32252" x2="93688" y2="23732"/>
                        <a14:foregroundMark x1="53156" y1="9331" x2="56478" y2="28803"/>
                        <a14:foregroundMark x1="64120" y1="35700" x2="86711" y2="47667"/>
                        <a14:foregroundMark x1="75748" y1="37728" x2="79070" y2="12576"/>
                        <a14:foregroundMark x1="76412" y1="34280" x2="87375" y2="33671"/>
                        <a14:foregroundMark x1="54153" y1="54361" x2="70764" y2="36511"/>
                        <a14:foregroundMark x1="42525" y1="72819" x2="55482" y2="84381"/>
                        <a14:foregroundMark x1="25581" y1="92698" x2="40199" y2="91481"/>
                      </a14:backgroundRemoval>
                    </a14:imgEffect>
                  </a14:imgLayer>
                </a14:imgProps>
              </a:ext>
            </a:extLst>
          </a:blip>
          <a:stretch>
            <a:fillRect/>
          </a:stretch>
        </p:blipFill>
        <p:spPr>
          <a:xfrm>
            <a:off x="2887195" y="3385160"/>
            <a:ext cx="836084" cy="1369399"/>
          </a:xfrm>
          <a:prstGeom prst="rect">
            <a:avLst/>
          </a:prstGeom>
        </p:spPr>
      </p:pic>
      <p:pic>
        <p:nvPicPr>
          <p:cNvPr id="7" name="図 6"/>
          <p:cNvPicPr>
            <a:picLocks noChangeAspect="1"/>
          </p:cNvPicPr>
          <p:nvPr/>
        </p:nvPicPr>
        <p:blipFill>
          <a:blip r:embed="rId8" cstate="print">
            <a:extLst>
              <a:ext uri="{BEBA8EAE-BF5A-486C-A8C5-ECC9F3942E4B}">
                <a14:imgProps xmlns:a14="http://schemas.microsoft.com/office/drawing/2010/main">
                  <a14:imgLayer r:embed="rId9">
                    <a14:imgEffect>
                      <a14:backgroundRemoval t="0" b="99594" l="332" r="99336">
                        <a14:foregroundMark x1="26578" y1="19270" x2="42193" y2="50913"/>
                        <a14:foregroundMark x1="32558" y1="32252" x2="93688" y2="23732"/>
                        <a14:foregroundMark x1="53156" y1="9331" x2="56478" y2="28803"/>
                        <a14:foregroundMark x1="64120" y1="35700" x2="86711" y2="47667"/>
                        <a14:foregroundMark x1="75748" y1="37728" x2="79070" y2="12576"/>
                        <a14:foregroundMark x1="76412" y1="34280" x2="87375" y2="33671"/>
                        <a14:foregroundMark x1="54153" y1="54361" x2="70764" y2="36511"/>
                        <a14:foregroundMark x1="42525" y1="72819" x2="55482" y2="84381"/>
                        <a14:foregroundMark x1="25581" y1="92698" x2="40199" y2="91481"/>
                      </a14:backgroundRemoval>
                    </a14:imgEffect>
                  </a14:imgLayer>
                </a14:imgProps>
              </a:ext>
            </a:extLst>
          </a:blip>
          <a:stretch>
            <a:fillRect/>
          </a:stretch>
        </p:blipFill>
        <p:spPr>
          <a:xfrm>
            <a:off x="10085988" y="1606709"/>
            <a:ext cx="836084" cy="1369399"/>
          </a:xfrm>
          <a:prstGeom prst="rect">
            <a:avLst/>
          </a:prstGeom>
        </p:spPr>
      </p:pic>
      <p:sp>
        <p:nvSpPr>
          <p:cNvPr id="8" name="正方形/長方形 7"/>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p.13</a:t>
            </a:r>
          </a:p>
        </p:txBody>
      </p:sp>
    </p:spTree>
    <p:extLst>
      <p:ext uri="{BB962C8B-B14F-4D97-AF65-F5344CB8AC3E}">
        <p14:creationId xmlns:p14="http://schemas.microsoft.com/office/powerpoint/2010/main" val="266147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上手なほめ言葉</a:t>
            </a:r>
          </a:p>
        </p:txBody>
      </p:sp>
      <p:sp>
        <p:nvSpPr>
          <p:cNvPr id="3" name="コンテンツ プレースホルダー 2"/>
          <p:cNvSpPr>
            <a:spLocks noGrp="1"/>
          </p:cNvSpPr>
          <p:nvPr>
            <p:ph idx="1"/>
          </p:nvPr>
        </p:nvSpPr>
        <p:spPr>
          <a:xfrm>
            <a:off x="2175647" y="1646293"/>
            <a:ext cx="9372600" cy="4114800"/>
          </a:xfrm>
        </p:spPr>
        <p:txBody>
          <a:bodyPr rtlCol="0">
            <a:normAutofit/>
          </a:bodyPr>
          <a:lstStyle/>
          <a:p>
            <a:pPr marL="0" indent="0">
              <a:buNone/>
            </a:pP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ほめことばの「さしすせそ」</a:t>
            </a:r>
          </a:p>
        </p:txBody>
      </p:sp>
      <p:graphicFrame>
        <p:nvGraphicFramePr>
          <p:cNvPr id="4" name="表 3"/>
          <p:cNvGraphicFramePr>
            <a:graphicFrameLocks noGrp="1"/>
          </p:cNvGraphicFramePr>
          <p:nvPr>
            <p:extLst>
              <p:ext uri="{D42A27DB-BD31-4B8C-83A1-F6EECF244321}">
                <p14:modId xmlns:p14="http://schemas.microsoft.com/office/powerpoint/2010/main" val="1045256373"/>
              </p:ext>
            </p:extLst>
          </p:nvPr>
        </p:nvGraphicFramePr>
        <p:xfrm>
          <a:off x="2167564" y="2308617"/>
          <a:ext cx="8128000" cy="3810000"/>
        </p:xfrm>
        <a:graphic>
          <a:graphicData uri="http://schemas.openxmlformats.org/drawingml/2006/table">
            <a:tbl>
              <a:tblPr firstRow="1" bandRow="1">
                <a:tableStyleId>{2D5ABB26-0587-4C30-8999-92F81FD0307C}</a:tableStyleId>
              </a:tblPr>
              <a:tblGrid>
                <a:gridCol w="1660107">
                  <a:extLst>
                    <a:ext uri="{9D8B030D-6E8A-4147-A177-3AD203B41FA5}">
                      <a16:colId xmlns:a16="http://schemas.microsoft.com/office/drawing/2014/main" val="20000"/>
                    </a:ext>
                  </a:extLst>
                </a:gridCol>
                <a:gridCol w="6467893">
                  <a:extLst>
                    <a:ext uri="{9D8B030D-6E8A-4147-A177-3AD203B41FA5}">
                      <a16:colId xmlns:a16="http://schemas.microsoft.com/office/drawing/2014/main" val="20001"/>
                    </a:ext>
                  </a:extLst>
                </a:gridCol>
              </a:tblGrid>
              <a:tr h="680592">
                <a:tc>
                  <a:txBody>
                    <a:bodyPr/>
                    <a:lstStyle/>
                    <a:p>
                      <a:pPr algn="ctr"/>
                      <a:r>
                        <a:rPr kumimoji="1" lang="ja-JP" altLang="en-US" sz="4400" dirty="0">
                          <a:solidFill>
                            <a:srgbClr val="000000"/>
                          </a:solidFill>
                          <a:latin typeface="HG丸ｺﾞｼｯｸM-PRO" panose="020F0600000000000000" pitchFamily="50" charset="-128"/>
                          <a:ea typeface="HG丸ｺﾞｼｯｸM-PRO" panose="020F0600000000000000" pitchFamily="50" charset="-128"/>
                        </a:rPr>
                        <a:t>さ</a:t>
                      </a:r>
                      <a:endParaRPr kumimoji="1"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txBody>
                  <a:tcPr/>
                </a:tc>
                <a:tc>
                  <a:txBody>
                    <a:bodyPr/>
                    <a:lstStyle/>
                    <a:p>
                      <a:r>
                        <a:rPr kumimoji="1" lang="ja-JP" altLang="en-US" sz="4400" dirty="0">
                          <a:solidFill>
                            <a:srgbClr val="000000"/>
                          </a:solidFill>
                          <a:latin typeface="HG丸ｺﾞｼｯｸM-PRO" panose="020F0600000000000000" pitchFamily="50" charset="-128"/>
                          <a:ea typeface="HG丸ｺﾞｼｯｸM-PRO" panose="020F0600000000000000" pitchFamily="50" charset="-128"/>
                        </a:rPr>
                        <a:t>さすが！</a:t>
                      </a:r>
                      <a:endParaRPr kumimoji="1"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txBody>
                  <a:tcPr/>
                </a:tc>
                <a:extLst>
                  <a:ext uri="{0D108BD9-81ED-4DB2-BD59-A6C34878D82A}">
                    <a16:rowId xmlns:a16="http://schemas.microsoft.com/office/drawing/2014/main" val="10000"/>
                  </a:ext>
                </a:extLst>
              </a:tr>
              <a:tr h="680592">
                <a:tc>
                  <a:txBody>
                    <a:bodyPr/>
                    <a:lstStyle/>
                    <a:p>
                      <a:pPr algn="ctr"/>
                      <a:r>
                        <a:rPr kumimoji="1" lang="ja-JP" altLang="en-US" sz="4400" dirty="0">
                          <a:solidFill>
                            <a:srgbClr val="000000"/>
                          </a:solidFill>
                          <a:latin typeface="HG丸ｺﾞｼｯｸM-PRO" panose="020F0600000000000000" pitchFamily="50" charset="-128"/>
                          <a:ea typeface="HG丸ｺﾞｼｯｸM-PRO" panose="020F0600000000000000" pitchFamily="50" charset="-128"/>
                        </a:rPr>
                        <a:t>し</a:t>
                      </a:r>
                      <a:endParaRPr kumimoji="1"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txBody>
                  <a:tcPr/>
                </a:tc>
                <a:tc>
                  <a:txBody>
                    <a:bodyPr/>
                    <a:lstStyle/>
                    <a:p>
                      <a:r>
                        <a:rPr kumimoji="1" lang="ja-JP" altLang="en-US" sz="4400" dirty="0">
                          <a:solidFill>
                            <a:srgbClr val="000000"/>
                          </a:solidFill>
                          <a:latin typeface="HG丸ｺﾞｼｯｸM-PRO" panose="020F0600000000000000" pitchFamily="50" charset="-128"/>
                          <a:ea typeface="HG丸ｺﾞｼｯｸM-PRO" panose="020F0600000000000000" pitchFamily="50" charset="-128"/>
                        </a:rPr>
                        <a:t>信じられない！</a:t>
                      </a:r>
                      <a:endParaRPr kumimoji="1"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txBody>
                  <a:tcPr/>
                </a:tc>
                <a:extLst>
                  <a:ext uri="{0D108BD9-81ED-4DB2-BD59-A6C34878D82A}">
                    <a16:rowId xmlns:a16="http://schemas.microsoft.com/office/drawing/2014/main" val="10001"/>
                  </a:ext>
                </a:extLst>
              </a:tr>
              <a:tr h="680592">
                <a:tc>
                  <a:txBody>
                    <a:bodyPr/>
                    <a:lstStyle/>
                    <a:p>
                      <a:pPr algn="ctr"/>
                      <a:r>
                        <a:rPr kumimoji="1" lang="ja-JP" altLang="en-US" sz="4400" dirty="0">
                          <a:solidFill>
                            <a:srgbClr val="000000"/>
                          </a:solidFill>
                          <a:latin typeface="HG丸ｺﾞｼｯｸM-PRO" panose="020F0600000000000000" pitchFamily="50" charset="-128"/>
                          <a:ea typeface="HG丸ｺﾞｼｯｸM-PRO" panose="020F0600000000000000" pitchFamily="50" charset="-128"/>
                        </a:rPr>
                        <a:t>す</a:t>
                      </a:r>
                      <a:endParaRPr kumimoji="1"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txBody>
                  <a:tcPr/>
                </a:tc>
                <a:tc>
                  <a:txBody>
                    <a:bodyPr/>
                    <a:lstStyle/>
                    <a:p>
                      <a:r>
                        <a:rPr kumimoji="1" lang="ja-JP" altLang="en-US" sz="4400" dirty="0">
                          <a:solidFill>
                            <a:srgbClr val="000000"/>
                          </a:solidFill>
                          <a:latin typeface="HG丸ｺﾞｼｯｸM-PRO" panose="020F0600000000000000" pitchFamily="50" charset="-128"/>
                          <a:ea typeface="HG丸ｺﾞｼｯｸM-PRO" panose="020F0600000000000000" pitchFamily="50" charset="-128"/>
                        </a:rPr>
                        <a:t>すごい！</a:t>
                      </a:r>
                      <a:endParaRPr kumimoji="1"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txBody>
                  <a:tcPr/>
                </a:tc>
                <a:extLst>
                  <a:ext uri="{0D108BD9-81ED-4DB2-BD59-A6C34878D82A}">
                    <a16:rowId xmlns:a16="http://schemas.microsoft.com/office/drawing/2014/main" val="10002"/>
                  </a:ext>
                </a:extLst>
              </a:tr>
              <a:tr h="680592">
                <a:tc>
                  <a:txBody>
                    <a:bodyPr/>
                    <a:lstStyle/>
                    <a:p>
                      <a:pPr algn="ctr"/>
                      <a:r>
                        <a:rPr kumimoji="1" lang="ja-JP" altLang="en-US" sz="4400" dirty="0">
                          <a:solidFill>
                            <a:srgbClr val="000000"/>
                          </a:solidFill>
                          <a:latin typeface="HG丸ｺﾞｼｯｸM-PRO" panose="020F0600000000000000" pitchFamily="50" charset="-128"/>
                          <a:ea typeface="HG丸ｺﾞｼｯｸM-PRO" panose="020F0600000000000000" pitchFamily="50" charset="-128"/>
                        </a:rPr>
                        <a:t>せ</a:t>
                      </a:r>
                      <a:endParaRPr kumimoji="1"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txBody>
                  <a:tcPr/>
                </a:tc>
                <a:tc>
                  <a:txBody>
                    <a:bodyPr/>
                    <a:lstStyle/>
                    <a:p>
                      <a:r>
                        <a:rPr kumimoji="1" lang="ja-JP" altLang="en-US" sz="4400" dirty="0">
                          <a:solidFill>
                            <a:srgbClr val="000000"/>
                          </a:solidFill>
                          <a:latin typeface="HG丸ｺﾞｼｯｸM-PRO" panose="020F0600000000000000" pitchFamily="50" charset="-128"/>
                          <a:ea typeface="HG丸ｺﾞｼｯｸM-PRO" panose="020F0600000000000000" pitchFamily="50" charset="-128"/>
                        </a:rPr>
                        <a:t>センスいいね！</a:t>
                      </a:r>
                      <a:endParaRPr kumimoji="1"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txBody>
                  <a:tcPr/>
                </a:tc>
                <a:extLst>
                  <a:ext uri="{0D108BD9-81ED-4DB2-BD59-A6C34878D82A}">
                    <a16:rowId xmlns:a16="http://schemas.microsoft.com/office/drawing/2014/main" val="10003"/>
                  </a:ext>
                </a:extLst>
              </a:tr>
              <a:tr h="680592">
                <a:tc>
                  <a:txBody>
                    <a:bodyPr/>
                    <a:lstStyle/>
                    <a:p>
                      <a:pPr algn="ctr"/>
                      <a:r>
                        <a:rPr kumimoji="1" lang="ja-JP" altLang="en-US" sz="4400" dirty="0">
                          <a:solidFill>
                            <a:srgbClr val="000000"/>
                          </a:solidFill>
                          <a:latin typeface="HG丸ｺﾞｼｯｸM-PRO" panose="020F0600000000000000" pitchFamily="50" charset="-128"/>
                          <a:ea typeface="HG丸ｺﾞｼｯｸM-PRO" panose="020F0600000000000000" pitchFamily="50" charset="-128"/>
                        </a:rPr>
                        <a:t>そ</a:t>
                      </a:r>
                      <a:endParaRPr kumimoji="1"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txBody>
                  <a:tcPr/>
                </a:tc>
                <a:tc>
                  <a:txBody>
                    <a:bodyPr/>
                    <a:lstStyle/>
                    <a:p>
                      <a:r>
                        <a:rPr kumimoji="1" lang="ja-JP" altLang="en-US" sz="4400" dirty="0">
                          <a:solidFill>
                            <a:srgbClr val="000000"/>
                          </a:solidFill>
                          <a:latin typeface="HG丸ｺﾞｼｯｸM-PRO" panose="020F0600000000000000" pitchFamily="50" charset="-128"/>
                          <a:ea typeface="HG丸ｺﾞｼｯｸM-PRO" panose="020F0600000000000000" pitchFamily="50" charset="-128"/>
                        </a:rPr>
                        <a:t>そうなんだ！</a:t>
                      </a:r>
                      <a:endParaRPr kumimoji="1"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txBody>
                  <a:tcPr/>
                </a:tc>
                <a:extLst>
                  <a:ext uri="{0D108BD9-81ED-4DB2-BD59-A6C34878D82A}">
                    <a16:rowId xmlns:a16="http://schemas.microsoft.com/office/drawing/2014/main" val="10004"/>
                  </a:ext>
                </a:extLst>
              </a:tr>
            </a:tbl>
          </a:graphicData>
        </a:graphic>
      </p:graphicFrame>
      <p:sp>
        <p:nvSpPr>
          <p:cNvPr id="6" name="正方形/長方形 5"/>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p.14</a:t>
            </a:r>
          </a:p>
        </p:txBody>
      </p:sp>
    </p:spTree>
    <p:extLst>
      <p:ext uri="{BB962C8B-B14F-4D97-AF65-F5344CB8AC3E}">
        <p14:creationId xmlns:p14="http://schemas.microsoft.com/office/powerpoint/2010/main" val="338650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いろいろな「ほめ言葉」</a:t>
            </a:r>
          </a:p>
        </p:txBody>
      </p:sp>
      <p:sp>
        <p:nvSpPr>
          <p:cNvPr id="3" name="コンテンツ プレースホルダー 2"/>
          <p:cNvSpPr>
            <a:spLocks noGrp="1"/>
          </p:cNvSpPr>
          <p:nvPr>
            <p:ph idx="1"/>
          </p:nvPr>
        </p:nvSpPr>
        <p:spPr>
          <a:xfrm>
            <a:off x="1531620" y="1669153"/>
            <a:ext cx="10549889" cy="4114800"/>
          </a:xfrm>
        </p:spPr>
        <p:txBody>
          <a:bodyPr rtlCol="0">
            <a:noAutofit/>
          </a:bodyPr>
          <a:lstStyle/>
          <a:p>
            <a:pPr marL="457200" indent="-457200">
              <a:buFont typeface="Wingdings" charset="2"/>
              <a:buChar char="²"/>
            </a:pP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外見</a:t>
            </a:r>
            <a:endPar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marL="0" indent="0">
              <a:buNone/>
            </a:pP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痩せたんじゃない？ 若々しいね！、</a:t>
            </a:r>
            <a:endPar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marL="0" indent="0">
              <a:buNone/>
            </a:pPr>
            <a:r>
              <a:rPr lang="ja-JP"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a:t>
            </a: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最近元気そうだね！ その服似合ってるね</a:t>
            </a: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marL="457200" indent="-457200">
              <a:buFont typeface="Wingdings" charset="2"/>
              <a:buChar char="²"/>
            </a:pP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内面</a:t>
            </a:r>
            <a:endPar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marL="0" indent="0">
              <a:buNone/>
            </a:pPr>
            <a:r>
              <a:rPr lang="ja-JP"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a:t>
            </a: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がんばっているね！ 気が利くね、</a:t>
            </a:r>
            <a:endPar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marL="0" indent="0">
              <a:buNone/>
            </a:pPr>
            <a:r>
              <a:rPr lang="ja-JP"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a:t>
            </a: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優しい！ エネルギッシュだね</a:t>
            </a:r>
            <a:r>
              <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a:t>
            </a:r>
          </a:p>
          <a:p>
            <a:pPr marL="457200" indent="-457200">
              <a:buFont typeface="Wingdings" charset="2"/>
              <a:buChar char="²"/>
            </a:pPr>
            <a:endPar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marL="457200" indent="-457200">
              <a:buFont typeface="Wingdings" charset="2"/>
              <a:buChar char="²"/>
            </a:pPr>
            <a:endParaRPr lang="ja-JP" altLang="en-US" sz="4000" dirty="0">
              <a:solidFill>
                <a:srgbClr val="000000"/>
              </a:solidFill>
              <a:latin typeface="ヒラギノ丸ゴ Pro W4"/>
              <a:ea typeface="ヒラギノ丸ゴ Pro W4"/>
              <a:cs typeface="ヒラギノ丸ゴ Pro W4"/>
              <a:sym typeface="ＭＳ Ｐゴシック" panose="020B0600070205080204" pitchFamily="50" charset="-128"/>
            </a:endParaRPr>
          </a:p>
        </p:txBody>
      </p:sp>
      <p:sp>
        <p:nvSpPr>
          <p:cNvPr id="4" name="正方形/長方形 3"/>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p.14</a:t>
            </a:r>
          </a:p>
        </p:txBody>
      </p:sp>
    </p:spTree>
    <p:extLst>
      <p:ext uri="{BB962C8B-B14F-4D97-AF65-F5344CB8AC3E}">
        <p14:creationId xmlns:p14="http://schemas.microsoft.com/office/powerpoint/2010/main" val="340980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パートナーの良いところ</a:t>
            </a:r>
            <a:endParaRPr kumimoji="1" lang="ja-JP" altLang="en-US" dirty="0"/>
          </a:p>
        </p:txBody>
      </p:sp>
      <p:sp>
        <p:nvSpPr>
          <p:cNvPr id="4" name="正方形/長方形 3"/>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p.13</a:t>
            </a:r>
          </a:p>
        </p:txBody>
      </p:sp>
      <p:graphicFrame>
        <p:nvGraphicFramePr>
          <p:cNvPr id="7" name="コンテンツ プレースホルダー 6">
            <a:extLst>
              <a:ext uri="{FF2B5EF4-FFF2-40B4-BE49-F238E27FC236}">
                <a16:creationId xmlns:a16="http://schemas.microsoft.com/office/drawing/2014/main" id="{356BB142-0279-4557-B540-DD8CA217F8A5}"/>
              </a:ext>
            </a:extLst>
          </p:cNvPr>
          <p:cNvGraphicFramePr>
            <a:graphicFrameLocks noGrp="1"/>
          </p:cNvGraphicFramePr>
          <p:nvPr>
            <p:ph idx="1"/>
            <p:extLst>
              <p:ext uri="{D42A27DB-BD31-4B8C-83A1-F6EECF244321}">
                <p14:modId xmlns:p14="http://schemas.microsoft.com/office/powerpoint/2010/main" val="2289165470"/>
              </p:ext>
            </p:extLst>
          </p:nvPr>
        </p:nvGraphicFramePr>
        <p:xfrm>
          <a:off x="1172817" y="1888434"/>
          <a:ext cx="10018644" cy="3419061"/>
        </p:xfrm>
        <a:graphic>
          <a:graphicData uri="http://schemas.openxmlformats.org/drawingml/2006/table">
            <a:tbl>
              <a:tblPr firstRow="1" firstCol="1" bandRow="1"/>
              <a:tblGrid>
                <a:gridCol w="2003124">
                  <a:extLst>
                    <a:ext uri="{9D8B030D-6E8A-4147-A177-3AD203B41FA5}">
                      <a16:colId xmlns:a16="http://schemas.microsoft.com/office/drawing/2014/main" val="1443382046"/>
                    </a:ext>
                  </a:extLst>
                </a:gridCol>
                <a:gridCol w="2003124">
                  <a:extLst>
                    <a:ext uri="{9D8B030D-6E8A-4147-A177-3AD203B41FA5}">
                      <a16:colId xmlns:a16="http://schemas.microsoft.com/office/drawing/2014/main" val="2873910097"/>
                    </a:ext>
                  </a:extLst>
                </a:gridCol>
                <a:gridCol w="2004132">
                  <a:extLst>
                    <a:ext uri="{9D8B030D-6E8A-4147-A177-3AD203B41FA5}">
                      <a16:colId xmlns:a16="http://schemas.microsoft.com/office/drawing/2014/main" val="1231986917"/>
                    </a:ext>
                  </a:extLst>
                </a:gridCol>
                <a:gridCol w="2004132">
                  <a:extLst>
                    <a:ext uri="{9D8B030D-6E8A-4147-A177-3AD203B41FA5}">
                      <a16:colId xmlns:a16="http://schemas.microsoft.com/office/drawing/2014/main" val="1679048189"/>
                    </a:ext>
                  </a:extLst>
                </a:gridCol>
                <a:gridCol w="2004132">
                  <a:extLst>
                    <a:ext uri="{9D8B030D-6E8A-4147-A177-3AD203B41FA5}">
                      <a16:colId xmlns:a16="http://schemas.microsoft.com/office/drawing/2014/main" val="4098067766"/>
                    </a:ext>
                  </a:extLst>
                </a:gridCol>
              </a:tblGrid>
              <a:tr h="1139687">
                <a:tc>
                  <a:txBody>
                    <a:bodyPr/>
                    <a:lstStyle/>
                    <a:p>
                      <a:pPr algn="l">
                        <a:spcAft>
                          <a:spcPts val="0"/>
                        </a:spcAft>
                      </a:pPr>
                      <a:r>
                        <a:rPr 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休まず仕事に行っている</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優しい・あまり怒らない、家族を守る</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頼めば、掃除・ゴミ捨てをしてくれる</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嫌がらず、車で送迎してくれる</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口数が少なく静か、気が利く</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330415"/>
                  </a:ext>
                </a:extLst>
              </a:tr>
              <a:tr h="1139687">
                <a:tc>
                  <a:txBody>
                    <a:bodyPr/>
                    <a:lstStyle/>
                    <a:p>
                      <a:pPr algn="l">
                        <a:spcAft>
                          <a:spcPts val="0"/>
                        </a:spcAft>
                      </a:pPr>
                      <a:r>
                        <a:rPr 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洗濯物を干して、たたんでくれる</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努力家、真面目、仕事が丁寧</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重い荷物を持ったり、力仕事ができる</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給料をちゃんと入れてくれる</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2400" kern="100" dirty="0">
                          <a:effectLst/>
                          <a:latin typeface="Century" panose="02040604050505020304" pitchFamily="18" charset="0"/>
                          <a:ea typeface="HG丸ｺﾞｼｯｸM-PRO" panose="020F0600000000000000" pitchFamily="50" charset="-128"/>
                          <a:cs typeface="Times New Roman" panose="02020603050405020304" pitchFamily="18" charset="0"/>
                        </a:rPr>
                        <a:t>頼りになる、用心棒になる</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089354"/>
                  </a:ext>
                </a:extLst>
              </a:tr>
              <a:tr h="1139687">
                <a:tc>
                  <a:txBody>
                    <a:bodyPr/>
                    <a:lstStyle/>
                    <a:p>
                      <a:pPr algn="l">
                        <a:spcAft>
                          <a:spcPts val="0"/>
                        </a:spcAft>
                      </a:pPr>
                      <a:r>
                        <a:rPr 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地域の集まりに行ってくれる</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子ども・孫の世話をしてくれる</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料理が上手</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その他</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2400" kern="100" dirty="0">
                          <a:effectLst/>
                          <a:latin typeface="Century" panose="02040604050505020304" pitchFamily="18" charset="0"/>
                          <a:ea typeface="HG丸ｺﾞｼｯｸM-PRO" panose="020F0600000000000000" pitchFamily="50" charset="-128"/>
                          <a:cs typeface="Times New Roman" panose="02020603050405020304" pitchFamily="18" charset="0"/>
                        </a:rPr>
                        <a:t>その他</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803552"/>
                  </a:ext>
                </a:extLst>
              </a:tr>
            </a:tbl>
          </a:graphicData>
        </a:graphic>
      </p:graphicFrame>
    </p:spTree>
    <p:extLst>
      <p:ext uri="{BB962C8B-B14F-4D97-AF65-F5344CB8AC3E}">
        <p14:creationId xmlns:p14="http://schemas.microsoft.com/office/powerpoint/2010/main" val="324758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不満がいっぱい！</a:t>
            </a:r>
          </a:p>
        </p:txBody>
      </p:sp>
      <p:sp>
        <p:nvSpPr>
          <p:cNvPr id="3" name="コンテンツ プレースホルダー 2"/>
          <p:cNvSpPr>
            <a:spLocks noGrp="1"/>
          </p:cNvSpPr>
          <p:nvPr>
            <p:ph idx="1"/>
          </p:nvPr>
        </p:nvSpPr>
        <p:spPr>
          <a:xfrm>
            <a:off x="2175647" y="2023483"/>
            <a:ext cx="9372600" cy="4114800"/>
          </a:xfrm>
        </p:spPr>
        <p:txBody>
          <a:bodyPr rtlCol="0">
            <a:normAutofit/>
          </a:bodyPr>
          <a:lstStyle/>
          <a:p>
            <a:pPr marL="342900" indent="-342900">
              <a:buFont typeface="Wingdings" charset="2"/>
              <a:buChar char="ü"/>
            </a:pPr>
            <a:r>
              <a:rPr lang="ja-JP" altLang="en-US" sz="3200" dirty="0">
                <a:solidFill>
                  <a:srgbClr val="000000"/>
                </a:solidFill>
                <a:latin typeface="HG丸ｺﾞｼｯｸM-PRO"/>
                <a:ea typeface="HG丸ｺﾞｼｯｸM-PRO"/>
                <a:cs typeface="HG丸ｺﾞｼｯｸM-PRO"/>
                <a:sym typeface="ＭＳ Ｐゴシック" panose="020B0600070205080204" pitchFamily="50" charset="-128"/>
              </a:rPr>
              <a:t>家に帰ったら寝っ転がってテレビを見ている</a:t>
            </a:r>
            <a:endParaRPr lang="en-US" altLang="ja-JP" sz="3200" dirty="0">
              <a:solidFill>
                <a:srgbClr val="000000"/>
              </a:solidFill>
              <a:latin typeface="HG丸ｺﾞｼｯｸM-PRO"/>
              <a:ea typeface="HG丸ｺﾞｼｯｸM-PRO"/>
              <a:cs typeface="HG丸ｺﾞｼｯｸM-PRO"/>
              <a:sym typeface="ＭＳ Ｐゴシック" panose="020B0600070205080204" pitchFamily="50" charset="-128"/>
            </a:endParaRPr>
          </a:p>
          <a:p>
            <a:pPr marL="342900" indent="-342900">
              <a:buFont typeface="Wingdings" charset="2"/>
              <a:buChar char="ü"/>
            </a:pPr>
            <a:r>
              <a:rPr lang="ja-JP" altLang="en-US" sz="3200" dirty="0">
                <a:solidFill>
                  <a:srgbClr val="000000"/>
                </a:solidFill>
                <a:latin typeface="HG丸ｺﾞｼｯｸM-PRO"/>
                <a:ea typeface="HG丸ｺﾞｼｯｸM-PRO"/>
                <a:cs typeface="HG丸ｺﾞｼｯｸM-PRO"/>
                <a:sym typeface="ＭＳ Ｐゴシック" panose="020B0600070205080204" pitchFamily="50" charset="-128"/>
              </a:rPr>
              <a:t>土日もずっと家にいる</a:t>
            </a:r>
            <a:endParaRPr lang="en-US" altLang="ja-JP" sz="3200" dirty="0">
              <a:solidFill>
                <a:srgbClr val="000000"/>
              </a:solidFill>
              <a:latin typeface="HG丸ｺﾞｼｯｸM-PRO"/>
              <a:ea typeface="HG丸ｺﾞｼｯｸM-PRO"/>
              <a:cs typeface="HG丸ｺﾞｼｯｸM-PRO"/>
              <a:sym typeface="ＭＳ Ｐゴシック" panose="020B0600070205080204" pitchFamily="50" charset="-128"/>
            </a:endParaRPr>
          </a:p>
          <a:p>
            <a:pPr marL="342900" indent="-342900">
              <a:buFont typeface="Wingdings" charset="2"/>
              <a:buChar char="ü"/>
            </a:pPr>
            <a:r>
              <a:rPr lang="ja-JP" altLang="en-US" sz="3200" dirty="0">
                <a:solidFill>
                  <a:srgbClr val="000000"/>
                </a:solidFill>
                <a:latin typeface="HG丸ｺﾞｼｯｸM-PRO"/>
                <a:ea typeface="HG丸ｺﾞｼｯｸM-PRO"/>
                <a:cs typeface="HG丸ｺﾞｼｯｸM-PRO"/>
                <a:sym typeface="ＭＳ Ｐゴシック" panose="020B0600070205080204" pitchFamily="50" charset="-128"/>
              </a:rPr>
              <a:t>全然話を聞いてくれない</a:t>
            </a:r>
            <a:endParaRPr lang="en-US" altLang="ja-JP" sz="3200" dirty="0">
              <a:solidFill>
                <a:srgbClr val="000000"/>
              </a:solidFill>
              <a:latin typeface="HG丸ｺﾞｼｯｸM-PRO"/>
              <a:ea typeface="HG丸ｺﾞｼｯｸM-PRO"/>
              <a:cs typeface="HG丸ｺﾞｼｯｸM-PRO"/>
              <a:sym typeface="ＭＳ Ｐゴシック" panose="020B0600070205080204" pitchFamily="50" charset="-128"/>
            </a:endParaRPr>
          </a:p>
          <a:p>
            <a:pPr marL="342900" indent="-342900">
              <a:buFont typeface="Wingdings" charset="2"/>
              <a:buChar char="ü"/>
            </a:pPr>
            <a:r>
              <a:rPr lang="ja-JP" altLang="en-US" sz="3200" dirty="0">
                <a:solidFill>
                  <a:srgbClr val="000000"/>
                </a:solidFill>
                <a:latin typeface="HG丸ｺﾞｼｯｸM-PRO"/>
                <a:ea typeface="HG丸ｺﾞｼｯｸM-PRO"/>
                <a:cs typeface="HG丸ｺﾞｼｯｸM-PRO"/>
                <a:sym typeface="ＭＳ Ｐゴシック" panose="020B0600070205080204" pitchFamily="50" charset="-128"/>
              </a:rPr>
              <a:t>子どものことにもっと関わってほしい</a:t>
            </a:r>
            <a:endParaRPr lang="en-US" altLang="ja-JP" sz="3200" dirty="0">
              <a:solidFill>
                <a:srgbClr val="000000"/>
              </a:solidFill>
              <a:latin typeface="HG丸ｺﾞｼｯｸM-PRO"/>
              <a:ea typeface="HG丸ｺﾞｼｯｸM-PRO"/>
              <a:cs typeface="HG丸ｺﾞｼｯｸM-PRO"/>
              <a:sym typeface="ＭＳ Ｐゴシック" panose="020B0600070205080204" pitchFamily="50" charset="-128"/>
            </a:endParaRPr>
          </a:p>
          <a:p>
            <a:pPr marL="342900" indent="-342900">
              <a:buFont typeface="Wingdings" charset="2"/>
              <a:buChar char="ü"/>
            </a:pPr>
            <a:r>
              <a:rPr lang="ja-JP" altLang="en-US" sz="3200" dirty="0">
                <a:solidFill>
                  <a:srgbClr val="000000"/>
                </a:solidFill>
                <a:latin typeface="HG丸ｺﾞｼｯｸM-PRO"/>
                <a:ea typeface="HG丸ｺﾞｼｯｸM-PRO"/>
                <a:cs typeface="HG丸ｺﾞｼｯｸM-PRO"/>
                <a:sym typeface="ＭＳ Ｐゴシック" panose="020B0600070205080204" pitchFamily="50" charset="-128"/>
              </a:rPr>
              <a:t>飲み会ばかり行ってお金がかかる</a:t>
            </a:r>
            <a:endParaRPr lang="en-US" altLang="ja-JP" sz="3200" dirty="0">
              <a:solidFill>
                <a:srgbClr val="000000"/>
              </a:solidFill>
              <a:latin typeface="HG丸ｺﾞｼｯｸM-PRO"/>
              <a:ea typeface="HG丸ｺﾞｼｯｸM-PRO"/>
              <a:cs typeface="HG丸ｺﾞｼｯｸM-PRO"/>
              <a:sym typeface="ＭＳ Ｐゴシック" panose="020B0600070205080204" pitchFamily="50" charset="-128"/>
            </a:endParaRPr>
          </a:p>
          <a:p>
            <a:pPr marL="342900" indent="-342900">
              <a:buFont typeface="Wingdings" charset="2"/>
              <a:buChar char="ü"/>
            </a:pPr>
            <a:r>
              <a:rPr lang="ja-JP" altLang="en-US" sz="3200" dirty="0">
                <a:solidFill>
                  <a:srgbClr val="000000"/>
                </a:solidFill>
                <a:latin typeface="HG丸ｺﾞｼｯｸM-PRO"/>
                <a:ea typeface="HG丸ｺﾞｼｯｸM-PRO"/>
                <a:cs typeface="HG丸ｺﾞｼｯｸM-PRO"/>
                <a:sym typeface="ＭＳ Ｐゴシック" panose="020B0600070205080204" pitchFamily="50" charset="-128"/>
              </a:rPr>
              <a:t>運動しないので太った</a:t>
            </a:r>
            <a:endParaRPr lang="en-US" altLang="ja-JP" sz="3200" dirty="0">
              <a:solidFill>
                <a:srgbClr val="000000"/>
              </a:solidFill>
              <a:latin typeface="HG丸ｺﾞｼｯｸM-PRO"/>
              <a:ea typeface="HG丸ｺﾞｼｯｸM-PRO"/>
              <a:cs typeface="HG丸ｺﾞｼｯｸM-PRO"/>
              <a:sym typeface="ＭＳ Ｐゴシック" panose="020B0600070205080204" pitchFamily="50" charset="-128"/>
            </a:endParaRPr>
          </a:p>
          <a:p>
            <a:pPr marL="342900" indent="-342900">
              <a:buFont typeface="Wingdings" charset="2"/>
              <a:buChar char="ü"/>
            </a:pPr>
            <a:endParaRPr lang="ja-JP" altLang="en-US" sz="3200" dirty="0">
              <a:latin typeface="HG丸ｺﾞｼｯｸM-PRO"/>
              <a:ea typeface="HG丸ｺﾞｼｯｸM-PRO"/>
              <a:cs typeface="HG丸ｺﾞｼｯｸM-PRO"/>
              <a:sym typeface="ＭＳ Ｐゴシック" panose="020B0600070205080204" pitchFamily="50" charset="-128"/>
            </a:endParaRPr>
          </a:p>
        </p:txBody>
      </p:sp>
      <p:sp>
        <p:nvSpPr>
          <p:cNvPr id="5" name="正方形/長方形 4"/>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p.4</a:t>
            </a:r>
          </a:p>
        </p:txBody>
      </p:sp>
    </p:spTree>
    <p:extLst>
      <p:ext uri="{BB962C8B-B14F-4D97-AF65-F5344CB8AC3E}">
        <p14:creationId xmlns:p14="http://schemas.microsoft.com/office/powerpoint/2010/main" val="2619447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ほめる練習をしてみましょう！</a:t>
            </a:r>
          </a:p>
        </p:txBody>
      </p:sp>
      <p:sp>
        <p:nvSpPr>
          <p:cNvPr id="3" name="コンテンツ プレースホルダー 2"/>
          <p:cNvSpPr>
            <a:spLocks noGrp="1"/>
          </p:cNvSpPr>
          <p:nvPr>
            <p:ph idx="1"/>
          </p:nvPr>
        </p:nvSpPr>
        <p:spPr>
          <a:xfrm>
            <a:off x="2175647" y="2023483"/>
            <a:ext cx="9372600" cy="4114800"/>
          </a:xfrm>
        </p:spPr>
        <p:txBody>
          <a:bodyPr rtlCol="0">
            <a:noAutofit/>
          </a:bodyPr>
          <a:lstStyle/>
          <a:p>
            <a:pPr marL="0" indent="0">
              <a:buFont typeface="Arial" charset="0"/>
              <a:buNone/>
            </a:pPr>
            <a:r>
              <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①</a:t>
            </a: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二人組を作ります</a:t>
            </a:r>
            <a:endPar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Font typeface="Arial" charset="0"/>
              <a:buNone/>
            </a:pPr>
            <a:r>
              <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②</a:t>
            </a: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ほめる側／ほめられる側に分かれます</a:t>
            </a:r>
            <a:endPar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Font typeface="Arial" charset="0"/>
              <a:buNone/>
            </a:pPr>
            <a:r>
              <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③</a:t>
            </a: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ほめる側は相手を見つめていろんな　</a:t>
            </a:r>
            <a:endPar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Font typeface="Arial" charset="0"/>
              <a:buNone/>
            </a:pP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　ことばで</a:t>
            </a:r>
            <a:r>
              <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30</a:t>
            </a: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秒間ほめてみましょう</a:t>
            </a:r>
            <a:endPar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Font typeface="Arial" charset="0"/>
              <a:buNone/>
            </a:pPr>
            <a:r>
              <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④</a:t>
            </a: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役割を交代してもう</a:t>
            </a:r>
            <a:r>
              <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1</a:t>
            </a:r>
            <a:r>
              <a:rPr lang="ja-JP" altLang="en-US"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度</a:t>
            </a:r>
            <a:endPar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None/>
            </a:pPr>
            <a:endParaRPr lang="ja-JP" altLang="en-US" sz="4000" dirty="0">
              <a:solidFill>
                <a:srgbClr val="000000"/>
              </a:solidFill>
              <a:latin typeface="ヒラギノ丸ゴ Pro W4"/>
              <a:ea typeface="ヒラギノ丸ゴ Pro W4"/>
              <a:cs typeface="ヒラギノ丸ゴ Pro W4"/>
              <a:sym typeface="ＭＳ Ｐゴシック" panose="020B0600070205080204" pitchFamily="50" charset="-128"/>
            </a:endParaRPr>
          </a:p>
        </p:txBody>
      </p:sp>
    </p:spTree>
    <p:extLst>
      <p:ext uri="{BB962C8B-B14F-4D97-AF65-F5344CB8AC3E}">
        <p14:creationId xmlns:p14="http://schemas.microsoft.com/office/powerpoint/2010/main" val="4246104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29671" y="304800"/>
            <a:ext cx="9372600" cy="1200416"/>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pPr algn="ct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今日も家でパートナーが</a:t>
            </a:r>
            <a:br>
              <a:rPr lang="en-US" altLang="ja-JP"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焼酎を飲んでほろ酔いです</a:t>
            </a:r>
            <a:endPar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3" name="円形吹き出し 2"/>
          <p:cNvSpPr/>
          <p:nvPr/>
        </p:nvSpPr>
        <p:spPr>
          <a:xfrm>
            <a:off x="1461475" y="1565554"/>
            <a:ext cx="9516980" cy="1200259"/>
          </a:xfrm>
          <a:prstGeom prst="wedgeEllipseCallout">
            <a:avLst>
              <a:gd name="adj1" fmla="val 39679"/>
              <a:gd name="adj2" fmla="val 69746"/>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今日は仕事忙しかったんでしょ</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お疲れさま</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ackgroundRemoval t="0" b="99594" l="332" r="99336">
                        <a14:foregroundMark x1="26578" y1="19270" x2="42193" y2="50913"/>
                        <a14:foregroundMark x1="32558" y1="32252" x2="93688" y2="23732"/>
                        <a14:foregroundMark x1="53156" y1="9331" x2="56478" y2="28803"/>
                        <a14:foregroundMark x1="64120" y1="35700" x2="86711" y2="47667"/>
                        <a14:foregroundMark x1="75748" y1="37728" x2="79070" y2="12576"/>
                        <a14:foregroundMark x1="76412" y1="34280" x2="87375" y2="33671"/>
                        <a14:foregroundMark x1="54153" y1="54361" x2="70764" y2="36511"/>
                        <a14:foregroundMark x1="42525" y1="72819" x2="55482" y2="84381"/>
                        <a14:foregroundMark x1="25581" y1="92698" x2="40199" y2="91481"/>
                      </a14:backgroundRemoval>
                    </a14:imgEffect>
                  </a14:imgLayer>
                </a14:imgProps>
              </a:ext>
            </a:extLst>
          </a:blip>
          <a:stretch>
            <a:fillRect/>
          </a:stretch>
        </p:blipFill>
        <p:spPr>
          <a:xfrm>
            <a:off x="312217" y="4611491"/>
            <a:ext cx="1287468" cy="2108709"/>
          </a:xfrm>
          <a:prstGeom prst="rect">
            <a:avLst/>
          </a:prstGeom>
        </p:spPr>
      </p:pic>
      <p:pic>
        <p:nvPicPr>
          <p:cNvPr id="7" name="図 6"/>
          <p:cNvPicPr>
            <a:picLocks noChangeAspect="1"/>
          </p:cNvPicPr>
          <p:nvPr/>
        </p:nvPicPr>
        <p:blipFill>
          <a:blip r:embed="rId5" cstate="print">
            <a:extLst>
              <a:ext uri="{BEBA8EAE-BF5A-486C-A8C5-ECC9F3942E4B}">
                <a14:imgProps xmlns:a14="http://schemas.microsoft.com/office/drawing/2010/main">
                  <a14:imgLayer r:embed="rId6">
                    <a14:imgEffect>
                      <a14:backgroundRemoval t="416" b="100000" l="0" r="100000">
                        <a14:foregroundMark x1="29340" y1="45530" x2="68704" y2="37422"/>
                        <a14:foregroundMark x1="28606" y1="32640" x2="47677" y2="19543"/>
                        <a14:foregroundMark x1="27628" y1="39501" x2="38875" y2="35967"/>
                        <a14:foregroundMark x1="63570" y1="66112" x2="68704" y2="63410"/>
                        <a14:foregroundMark x1="59658" y1="76507" x2="62836" y2="70894"/>
                        <a14:foregroundMark x1="6112" y1="44075" x2="13692" y2="46778"/>
                        <a14:foregroundMark x1="15403" y1="51143" x2="28606" y2="54678"/>
                        <a14:foregroundMark x1="24205" y1="22661" x2="45966" y2="18919"/>
                      </a14:backgroundRemoval>
                    </a14:imgEffect>
                  </a14:imgLayer>
                </a14:imgProps>
              </a:ext>
            </a:extLst>
          </a:blip>
          <a:stretch>
            <a:fillRect/>
          </a:stretch>
        </p:blipFill>
        <p:spPr>
          <a:xfrm>
            <a:off x="10282596" y="4816707"/>
            <a:ext cx="1735735" cy="2041293"/>
          </a:xfrm>
          <a:prstGeom prst="rect">
            <a:avLst/>
          </a:prstGeom>
        </p:spPr>
      </p:pic>
      <p:sp>
        <p:nvSpPr>
          <p:cNvPr id="8" name="正方形/長方形 7"/>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p.15</a:t>
            </a:r>
          </a:p>
        </p:txBody>
      </p:sp>
    </p:spTree>
    <p:extLst>
      <p:ext uri="{BB962C8B-B14F-4D97-AF65-F5344CB8AC3E}">
        <p14:creationId xmlns:p14="http://schemas.microsoft.com/office/powerpoint/2010/main" val="199898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29671" y="304800"/>
            <a:ext cx="9372600" cy="1200416"/>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pPr algn="ct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今日も家でパートナーが</a:t>
            </a:r>
            <a:br>
              <a:rPr lang="en-US" altLang="ja-JP"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焼酎を飲んでほろ酔いです</a:t>
            </a:r>
            <a:endPar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3" name="円形吹き出し 2"/>
          <p:cNvSpPr/>
          <p:nvPr/>
        </p:nvSpPr>
        <p:spPr>
          <a:xfrm>
            <a:off x="1461475" y="1565554"/>
            <a:ext cx="9516980" cy="1200259"/>
          </a:xfrm>
          <a:prstGeom prst="wedgeEllipseCallout">
            <a:avLst>
              <a:gd name="adj1" fmla="val 39679"/>
              <a:gd name="adj2" fmla="val 69746"/>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今日は仕事忙しかったんでしょ</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お疲れさま</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sp>
        <p:nvSpPr>
          <p:cNvPr id="4" name="円形吹き出し 3"/>
          <p:cNvSpPr/>
          <p:nvPr/>
        </p:nvSpPr>
        <p:spPr>
          <a:xfrm>
            <a:off x="1461475" y="2870184"/>
            <a:ext cx="9447386" cy="1252443"/>
          </a:xfrm>
          <a:prstGeom prst="wedgeEllipseCallout">
            <a:avLst>
              <a:gd name="adj1" fmla="val -38881"/>
              <a:gd name="adj2" fmla="val 56945"/>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そうなんだ</a:t>
            </a:r>
            <a:endParaRPr kumimoji="1"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ackgroundRemoval t="0" b="99594" l="332" r="99336">
                        <a14:foregroundMark x1="26578" y1="19270" x2="42193" y2="50913"/>
                        <a14:foregroundMark x1="32558" y1="32252" x2="93688" y2="23732"/>
                        <a14:foregroundMark x1="53156" y1="9331" x2="56478" y2="28803"/>
                        <a14:foregroundMark x1="64120" y1="35700" x2="86711" y2="47667"/>
                        <a14:foregroundMark x1="75748" y1="37728" x2="79070" y2="12576"/>
                        <a14:foregroundMark x1="76412" y1="34280" x2="87375" y2="33671"/>
                        <a14:foregroundMark x1="54153" y1="54361" x2="70764" y2="36511"/>
                        <a14:foregroundMark x1="42525" y1="72819" x2="55482" y2="84381"/>
                        <a14:foregroundMark x1="25581" y1="92698" x2="40199" y2="91481"/>
                      </a14:backgroundRemoval>
                    </a14:imgEffect>
                  </a14:imgLayer>
                </a14:imgProps>
              </a:ext>
            </a:extLst>
          </a:blip>
          <a:stretch>
            <a:fillRect/>
          </a:stretch>
        </p:blipFill>
        <p:spPr>
          <a:xfrm>
            <a:off x="312217" y="4611491"/>
            <a:ext cx="1287468" cy="2108709"/>
          </a:xfrm>
          <a:prstGeom prst="rect">
            <a:avLst/>
          </a:prstGeom>
        </p:spPr>
      </p:pic>
      <p:pic>
        <p:nvPicPr>
          <p:cNvPr id="7" name="図 6"/>
          <p:cNvPicPr>
            <a:picLocks noChangeAspect="1"/>
          </p:cNvPicPr>
          <p:nvPr/>
        </p:nvPicPr>
        <p:blipFill>
          <a:blip r:embed="rId5" cstate="print">
            <a:extLst>
              <a:ext uri="{BEBA8EAE-BF5A-486C-A8C5-ECC9F3942E4B}">
                <a14:imgProps xmlns:a14="http://schemas.microsoft.com/office/drawing/2010/main">
                  <a14:imgLayer r:embed="rId6">
                    <a14:imgEffect>
                      <a14:backgroundRemoval t="416" b="100000" l="0" r="100000">
                        <a14:foregroundMark x1="29340" y1="45530" x2="68704" y2="37422"/>
                        <a14:foregroundMark x1="28606" y1="32640" x2="47677" y2="19543"/>
                        <a14:foregroundMark x1="27628" y1="39501" x2="38875" y2="35967"/>
                        <a14:foregroundMark x1="63570" y1="66112" x2="68704" y2="63410"/>
                        <a14:foregroundMark x1="59658" y1="76507" x2="62836" y2="70894"/>
                        <a14:foregroundMark x1="6112" y1="44075" x2="13692" y2="46778"/>
                        <a14:foregroundMark x1="15403" y1="51143" x2="28606" y2="54678"/>
                        <a14:foregroundMark x1="24205" y1="22661" x2="45966" y2="18919"/>
                      </a14:backgroundRemoval>
                    </a14:imgEffect>
                  </a14:imgLayer>
                </a14:imgProps>
              </a:ext>
            </a:extLst>
          </a:blip>
          <a:stretch>
            <a:fillRect/>
          </a:stretch>
        </p:blipFill>
        <p:spPr>
          <a:xfrm>
            <a:off x="10282596" y="4816707"/>
            <a:ext cx="1735735" cy="2041293"/>
          </a:xfrm>
          <a:prstGeom prst="rect">
            <a:avLst/>
          </a:prstGeom>
        </p:spPr>
      </p:pic>
    </p:spTree>
    <p:extLst>
      <p:ext uri="{BB962C8B-B14F-4D97-AF65-F5344CB8AC3E}">
        <p14:creationId xmlns:p14="http://schemas.microsoft.com/office/powerpoint/2010/main" val="2899287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29671" y="304800"/>
            <a:ext cx="9372600" cy="1200416"/>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pPr algn="ct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今日も家でパートナーが</a:t>
            </a:r>
            <a:br>
              <a:rPr lang="en-US" altLang="ja-JP"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焼酎を飲んでほろ酔いです</a:t>
            </a:r>
            <a:endPar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3" name="円形吹き出し 2"/>
          <p:cNvSpPr/>
          <p:nvPr/>
        </p:nvSpPr>
        <p:spPr>
          <a:xfrm>
            <a:off x="1461475" y="1565554"/>
            <a:ext cx="9516980" cy="1200259"/>
          </a:xfrm>
          <a:prstGeom prst="wedgeEllipseCallout">
            <a:avLst>
              <a:gd name="adj1" fmla="val 39679"/>
              <a:gd name="adj2" fmla="val 69746"/>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今日は仕事忙しかったんでしょ</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お疲れさま</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sp>
        <p:nvSpPr>
          <p:cNvPr id="4" name="円形吹き出し 3"/>
          <p:cNvSpPr/>
          <p:nvPr/>
        </p:nvSpPr>
        <p:spPr>
          <a:xfrm>
            <a:off x="1461475" y="2870184"/>
            <a:ext cx="9447386" cy="1252443"/>
          </a:xfrm>
          <a:prstGeom prst="wedgeEllipseCallout">
            <a:avLst>
              <a:gd name="adj1" fmla="val -38881"/>
              <a:gd name="adj2" fmla="val 56945"/>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そうなんだ</a:t>
            </a:r>
            <a:endParaRPr kumimoji="1"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sp>
        <p:nvSpPr>
          <p:cNvPr id="5" name="円形吹き出し 4"/>
          <p:cNvSpPr/>
          <p:nvPr/>
        </p:nvSpPr>
        <p:spPr>
          <a:xfrm>
            <a:off x="1492086" y="4188051"/>
            <a:ext cx="9516980" cy="1200259"/>
          </a:xfrm>
          <a:prstGeom prst="wedgeEllipseCallout">
            <a:avLst>
              <a:gd name="adj1" fmla="val 41873"/>
              <a:gd name="adj2" fmla="val 50906"/>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仕事無理しないでね</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長生きしてほしいと思ってるからね</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ackgroundRemoval t="0" b="99594" l="332" r="99336">
                        <a14:foregroundMark x1="26578" y1="19270" x2="42193" y2="50913"/>
                        <a14:foregroundMark x1="32558" y1="32252" x2="93688" y2="23732"/>
                        <a14:foregroundMark x1="53156" y1="9331" x2="56478" y2="28803"/>
                        <a14:foregroundMark x1="64120" y1="35700" x2="86711" y2="47667"/>
                        <a14:foregroundMark x1="75748" y1="37728" x2="79070" y2="12576"/>
                        <a14:foregroundMark x1="76412" y1="34280" x2="87375" y2="33671"/>
                        <a14:foregroundMark x1="54153" y1="54361" x2="70764" y2="36511"/>
                        <a14:foregroundMark x1="42525" y1="72819" x2="55482" y2="84381"/>
                        <a14:foregroundMark x1="25581" y1="92698" x2="40199" y2="91481"/>
                      </a14:backgroundRemoval>
                    </a14:imgEffect>
                  </a14:imgLayer>
                </a14:imgProps>
              </a:ext>
            </a:extLst>
          </a:blip>
          <a:stretch>
            <a:fillRect/>
          </a:stretch>
        </p:blipFill>
        <p:spPr>
          <a:xfrm>
            <a:off x="312217" y="4611491"/>
            <a:ext cx="1287468" cy="2108709"/>
          </a:xfrm>
          <a:prstGeom prst="rect">
            <a:avLst/>
          </a:prstGeom>
        </p:spPr>
      </p:pic>
      <p:pic>
        <p:nvPicPr>
          <p:cNvPr id="7" name="図 6"/>
          <p:cNvPicPr>
            <a:picLocks noChangeAspect="1"/>
          </p:cNvPicPr>
          <p:nvPr/>
        </p:nvPicPr>
        <p:blipFill>
          <a:blip r:embed="rId5" cstate="print">
            <a:extLst>
              <a:ext uri="{BEBA8EAE-BF5A-486C-A8C5-ECC9F3942E4B}">
                <a14:imgProps xmlns:a14="http://schemas.microsoft.com/office/drawing/2010/main">
                  <a14:imgLayer r:embed="rId6">
                    <a14:imgEffect>
                      <a14:backgroundRemoval t="416" b="100000" l="0" r="100000">
                        <a14:foregroundMark x1="29340" y1="45530" x2="68704" y2="37422"/>
                        <a14:foregroundMark x1="28606" y1="32640" x2="47677" y2="19543"/>
                        <a14:foregroundMark x1="27628" y1="39501" x2="38875" y2="35967"/>
                        <a14:foregroundMark x1="63570" y1="66112" x2="68704" y2="63410"/>
                        <a14:foregroundMark x1="59658" y1="76507" x2="62836" y2="70894"/>
                        <a14:foregroundMark x1="6112" y1="44075" x2="13692" y2="46778"/>
                        <a14:foregroundMark x1="15403" y1="51143" x2="28606" y2="54678"/>
                        <a14:foregroundMark x1="24205" y1="22661" x2="45966" y2="18919"/>
                      </a14:backgroundRemoval>
                    </a14:imgEffect>
                  </a14:imgLayer>
                </a14:imgProps>
              </a:ext>
            </a:extLst>
          </a:blip>
          <a:stretch>
            <a:fillRect/>
          </a:stretch>
        </p:blipFill>
        <p:spPr>
          <a:xfrm>
            <a:off x="10282596" y="4816707"/>
            <a:ext cx="1735735" cy="2041293"/>
          </a:xfrm>
          <a:prstGeom prst="rect">
            <a:avLst/>
          </a:prstGeom>
        </p:spPr>
      </p:pic>
    </p:spTree>
    <p:extLst>
      <p:ext uri="{BB962C8B-B14F-4D97-AF65-F5344CB8AC3E}">
        <p14:creationId xmlns:p14="http://schemas.microsoft.com/office/powerpoint/2010/main" val="112961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29671" y="304800"/>
            <a:ext cx="9372600" cy="1200416"/>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pPr algn="ct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今日も家でパートナーが</a:t>
            </a:r>
            <a:br>
              <a:rPr lang="en-US" altLang="ja-JP"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焼酎を飲んでほろ酔いです</a:t>
            </a:r>
            <a:endPar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3" name="円形吹き出し 2"/>
          <p:cNvSpPr/>
          <p:nvPr/>
        </p:nvSpPr>
        <p:spPr>
          <a:xfrm>
            <a:off x="1461475" y="1565554"/>
            <a:ext cx="9516980" cy="1200259"/>
          </a:xfrm>
          <a:prstGeom prst="wedgeEllipseCallout">
            <a:avLst>
              <a:gd name="adj1" fmla="val 39679"/>
              <a:gd name="adj2" fmla="val 69746"/>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今日は仕事忙しかったんでしょ</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お疲れさま</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sp>
        <p:nvSpPr>
          <p:cNvPr id="4" name="円形吹き出し 3"/>
          <p:cNvSpPr/>
          <p:nvPr/>
        </p:nvSpPr>
        <p:spPr>
          <a:xfrm>
            <a:off x="1461475" y="2870184"/>
            <a:ext cx="9447386" cy="1252443"/>
          </a:xfrm>
          <a:prstGeom prst="wedgeEllipseCallout">
            <a:avLst>
              <a:gd name="adj1" fmla="val -38881"/>
              <a:gd name="adj2" fmla="val 56945"/>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そうなんだ</a:t>
            </a:r>
            <a:endParaRPr kumimoji="1"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sp>
        <p:nvSpPr>
          <p:cNvPr id="5" name="円形吹き出し 4"/>
          <p:cNvSpPr/>
          <p:nvPr/>
        </p:nvSpPr>
        <p:spPr>
          <a:xfrm>
            <a:off x="1492086" y="4188051"/>
            <a:ext cx="9516980" cy="1200259"/>
          </a:xfrm>
          <a:prstGeom prst="wedgeEllipseCallout">
            <a:avLst>
              <a:gd name="adj1" fmla="val 41873"/>
              <a:gd name="adj2" fmla="val 50906"/>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仕事無理しないでね</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長生きしてほしいと思ってるからね</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ackgroundRemoval t="0" b="99594" l="332" r="99336">
                        <a14:foregroundMark x1="26578" y1="19270" x2="42193" y2="50913"/>
                        <a14:foregroundMark x1="32558" y1="32252" x2="93688" y2="23732"/>
                        <a14:foregroundMark x1="53156" y1="9331" x2="56478" y2="28803"/>
                        <a14:foregroundMark x1="64120" y1="35700" x2="86711" y2="47667"/>
                        <a14:foregroundMark x1="75748" y1="37728" x2="79070" y2="12576"/>
                        <a14:foregroundMark x1="76412" y1="34280" x2="87375" y2="33671"/>
                        <a14:foregroundMark x1="54153" y1="54361" x2="70764" y2="36511"/>
                        <a14:foregroundMark x1="42525" y1="72819" x2="55482" y2="84381"/>
                        <a14:foregroundMark x1="25581" y1="92698" x2="40199" y2="91481"/>
                      </a14:backgroundRemoval>
                    </a14:imgEffect>
                  </a14:imgLayer>
                </a14:imgProps>
              </a:ext>
            </a:extLst>
          </a:blip>
          <a:stretch>
            <a:fillRect/>
          </a:stretch>
        </p:blipFill>
        <p:spPr>
          <a:xfrm>
            <a:off x="312217" y="4611491"/>
            <a:ext cx="1287468" cy="2108709"/>
          </a:xfrm>
          <a:prstGeom prst="rect">
            <a:avLst/>
          </a:prstGeom>
        </p:spPr>
      </p:pic>
      <p:pic>
        <p:nvPicPr>
          <p:cNvPr id="7" name="図 6"/>
          <p:cNvPicPr>
            <a:picLocks noChangeAspect="1"/>
          </p:cNvPicPr>
          <p:nvPr/>
        </p:nvPicPr>
        <p:blipFill>
          <a:blip r:embed="rId5" cstate="print">
            <a:extLst>
              <a:ext uri="{BEBA8EAE-BF5A-486C-A8C5-ECC9F3942E4B}">
                <a14:imgProps xmlns:a14="http://schemas.microsoft.com/office/drawing/2010/main">
                  <a14:imgLayer r:embed="rId6">
                    <a14:imgEffect>
                      <a14:backgroundRemoval t="416" b="100000" l="0" r="100000">
                        <a14:foregroundMark x1="29340" y1="45530" x2="68704" y2="37422"/>
                        <a14:foregroundMark x1="28606" y1="32640" x2="47677" y2="19543"/>
                        <a14:foregroundMark x1="27628" y1="39501" x2="38875" y2="35967"/>
                        <a14:foregroundMark x1="63570" y1="66112" x2="68704" y2="63410"/>
                        <a14:foregroundMark x1="59658" y1="76507" x2="62836" y2="70894"/>
                        <a14:foregroundMark x1="6112" y1="44075" x2="13692" y2="46778"/>
                        <a14:foregroundMark x1="15403" y1="51143" x2="28606" y2="54678"/>
                        <a14:foregroundMark x1="24205" y1="22661" x2="45966" y2="18919"/>
                      </a14:backgroundRemoval>
                    </a14:imgEffect>
                  </a14:imgLayer>
                </a14:imgProps>
              </a:ext>
            </a:extLst>
          </a:blip>
          <a:stretch>
            <a:fillRect/>
          </a:stretch>
        </p:blipFill>
        <p:spPr>
          <a:xfrm>
            <a:off x="10282596" y="4816707"/>
            <a:ext cx="1735735" cy="2041293"/>
          </a:xfrm>
          <a:prstGeom prst="rect">
            <a:avLst/>
          </a:prstGeom>
        </p:spPr>
      </p:pic>
      <p:sp>
        <p:nvSpPr>
          <p:cNvPr id="8" name="円形吹き出し 7"/>
          <p:cNvSpPr/>
          <p:nvPr/>
        </p:nvSpPr>
        <p:spPr>
          <a:xfrm>
            <a:off x="1370296" y="5457891"/>
            <a:ext cx="9447386" cy="1252443"/>
          </a:xfrm>
          <a:prstGeom prst="wedgeEllipseCallout">
            <a:avLst>
              <a:gd name="adj1" fmla="val -38881"/>
              <a:gd name="adj2" fmla="val 56945"/>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あんまり飲み過ぎないようにしとくよ</a:t>
            </a:r>
            <a:endParaRPr kumimoji="1"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spTree>
    <p:extLst>
      <p:ext uri="{BB962C8B-B14F-4D97-AF65-F5344CB8AC3E}">
        <p14:creationId xmlns:p14="http://schemas.microsoft.com/office/powerpoint/2010/main" val="3118210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4800" dirty="0">
                <a:solidFill>
                  <a:srgbClr val="000000"/>
                </a:solidFill>
                <a:latin typeface="HG丸ｺﾞｼｯｸM-PRO" panose="020F0600000000000000" pitchFamily="50" charset="-128"/>
                <a:ea typeface="HG丸ｺﾞｼｯｸM-PRO" panose="020F0600000000000000" pitchFamily="50" charset="-128"/>
                <a:cs typeface="ヒラギノ丸ゴ Pro W4"/>
              </a:rPr>
              <a:t>グループにわかれてやってみましょう</a:t>
            </a:r>
            <a:br>
              <a:rPr lang="en-US" altLang="ja-JP" sz="48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endPar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Tree>
    <p:extLst>
      <p:ext uri="{BB962C8B-B14F-4D97-AF65-F5344CB8AC3E}">
        <p14:creationId xmlns:p14="http://schemas.microsoft.com/office/powerpoint/2010/main" val="2975765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130903" y="513540"/>
            <a:ext cx="9910557" cy="1200416"/>
          </a:xfrm>
          <a:prstGeom prst="rect">
            <a:avLst/>
          </a:prstGeom>
        </p:spPr>
        <p:txBody>
          <a:bodyPr rtlCol="0">
            <a:normAutofit fontScale="97500"/>
          </a:bodyPr>
          <a:lst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pPr algn="ct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グループにわかれてやってみましょう</a:t>
            </a:r>
            <a:endPar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10" name="テキスト プレースホルダー 2"/>
          <p:cNvSpPr>
            <a:spLocks noGrp="1"/>
          </p:cNvSpPr>
          <p:nvPr/>
        </p:nvSpPr>
        <p:spPr>
          <a:xfrm>
            <a:off x="1409700" y="1307783"/>
            <a:ext cx="4572000" cy="823912"/>
          </a:xfrm>
          <a:prstGeom prst="rect">
            <a:avLst/>
          </a:prstGeom>
          <a:solidFill>
            <a:schemeClr val="accent4">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0"/>
              </a:spcBef>
              <a:buSzPct val="80000"/>
              <a:buFont typeface="Wingdings" panose="05000000000000000000" pitchFamily="2" charset="2"/>
              <a:buNone/>
              <a:defRPr sz="2100" b="0" kern="1200">
                <a:solidFill>
                  <a:schemeClr val="accent2"/>
                </a:solidFill>
                <a:latin typeface="+mn-lt"/>
                <a:ea typeface="+mn-ea"/>
                <a:cs typeface="+mn-cs"/>
              </a:defRPr>
            </a:lvl1pPr>
            <a:lvl2pPr marL="457200" indent="0" algn="l" defTabSz="914400" rtl="0" eaLnBrk="1" latinLnBrk="0" hangingPunct="1">
              <a:lnSpc>
                <a:spcPct val="90000"/>
              </a:lnSpc>
              <a:spcBef>
                <a:spcPts val="1000"/>
              </a:spcBef>
              <a:buSzPct val="80000"/>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80000"/>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9pPr>
          </a:lstStyle>
          <a:p>
            <a:pPr algn="ctr" rtl="0"/>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パートナー</a:t>
            </a:r>
          </a:p>
        </p:txBody>
      </p:sp>
      <p:sp>
        <p:nvSpPr>
          <p:cNvPr id="11" name="コンテンツ プレースホルダー 3"/>
          <p:cNvSpPr>
            <a:spLocks noGrp="1"/>
          </p:cNvSpPr>
          <p:nvPr/>
        </p:nvSpPr>
        <p:spPr>
          <a:xfrm>
            <a:off x="1409700" y="2212658"/>
            <a:ext cx="4572000" cy="3628072"/>
          </a:xfrm>
          <a:prstGeom prst="rect">
            <a:avLst/>
          </a:prstGeom>
          <a:solidFill>
            <a:schemeClr val="accent4">
              <a:lumMod val="20000"/>
              <a:lumOff val="80000"/>
            </a:schemeClr>
          </a:solidFill>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0" indent="0">
              <a:buFont typeface="Arial" charset="0"/>
              <a:buNone/>
            </a:pP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自営業</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Font typeface="Arial" charset="0"/>
              <a:buNone/>
            </a:pP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メタボ　高血圧</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Font typeface="Arial" charset="0"/>
              <a:buNone/>
            </a:pP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毎晩ビール</a:t>
            </a:r>
            <a:r>
              <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500ml</a:t>
            </a: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　　　焼酎</a:t>
            </a:r>
            <a:r>
              <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1</a:t>
            </a: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合、外での付き合いも多い</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Font typeface="Arial" charset="0"/>
              <a:buNone/>
            </a:pP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休肝日を作ると言いながらも作れていない</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rtl="0"/>
            <a:endPar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12" name="テキスト プレースホルダー 4"/>
          <p:cNvSpPr>
            <a:spLocks noGrp="1"/>
          </p:cNvSpPr>
          <p:nvPr/>
        </p:nvSpPr>
        <p:spPr>
          <a:xfrm>
            <a:off x="6210300" y="1307783"/>
            <a:ext cx="4572000" cy="823912"/>
          </a:xfrm>
          <a:prstGeom prst="rect">
            <a:avLst/>
          </a:prstGeom>
          <a:solidFill>
            <a:schemeClr val="accent1">
              <a:lumMod val="20000"/>
              <a:lumOff val="80000"/>
            </a:schemeClr>
          </a:solidFill>
        </p:spPr>
        <p:txBody>
          <a:bodyPr vert="horz" lIns="91440" tIns="45720" rIns="91440" bIns="45720" rtlCol="0" anchor="ctr">
            <a:noAutofit/>
          </a:bodyPr>
          <a:lstStyle>
            <a:lvl1pPr marL="0" indent="0" algn="l" defTabSz="914400" rtl="0" eaLnBrk="1" latinLnBrk="0" hangingPunct="1">
              <a:lnSpc>
                <a:spcPct val="90000"/>
              </a:lnSpc>
              <a:spcBef>
                <a:spcPts val="0"/>
              </a:spcBef>
              <a:buSzPct val="80000"/>
              <a:buFont typeface="Wingdings" panose="05000000000000000000" pitchFamily="2" charset="2"/>
              <a:buNone/>
              <a:defRPr sz="2100" b="0" kern="1200">
                <a:solidFill>
                  <a:schemeClr val="accent2"/>
                </a:solidFill>
                <a:latin typeface="+mn-lt"/>
                <a:ea typeface="+mn-ea"/>
                <a:cs typeface="+mn-cs"/>
              </a:defRPr>
            </a:lvl1pPr>
            <a:lvl2pPr marL="457200" indent="0" algn="l" defTabSz="914400" rtl="0" eaLnBrk="1" latinLnBrk="0" hangingPunct="1">
              <a:lnSpc>
                <a:spcPct val="90000"/>
              </a:lnSpc>
              <a:spcBef>
                <a:spcPts val="1000"/>
              </a:spcBef>
              <a:buSzPct val="80000"/>
              <a:buFont typeface="Wingdings" panose="05000000000000000000"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80000"/>
              <a:buFont typeface="Wingdings" panose="05000000000000000000"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anose="05000000000000000000" pitchFamily="2" charset="2"/>
              <a:buNone/>
              <a:defRPr sz="1600" b="1" kern="1200">
                <a:solidFill>
                  <a:schemeClr val="tx1"/>
                </a:solidFill>
                <a:latin typeface="+mn-lt"/>
                <a:ea typeface="+mn-ea"/>
                <a:cs typeface="+mn-cs"/>
              </a:defRPr>
            </a:lvl9pPr>
          </a:lstStyle>
          <a:p>
            <a:pPr algn="ctr" rtl="0"/>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自分</a:t>
            </a:r>
          </a:p>
        </p:txBody>
      </p:sp>
      <p:sp>
        <p:nvSpPr>
          <p:cNvPr id="13" name="コンテンツ プレースホルダー 5"/>
          <p:cNvSpPr>
            <a:spLocks noGrp="1"/>
          </p:cNvSpPr>
          <p:nvPr/>
        </p:nvSpPr>
        <p:spPr>
          <a:xfrm>
            <a:off x="6210300" y="2212658"/>
            <a:ext cx="4572000" cy="3628072"/>
          </a:xfrm>
          <a:prstGeom prst="rect">
            <a:avLst/>
          </a:prstGeom>
          <a:solidFill>
            <a:schemeClr val="accent1">
              <a:lumMod val="20000"/>
              <a:lumOff val="80000"/>
            </a:schemeClr>
          </a:solidFill>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rtl="0">
              <a:buNone/>
            </a:pP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パートタイム</a:t>
            </a:r>
          </a:p>
        </p:txBody>
      </p:sp>
      <p:pic>
        <p:nvPicPr>
          <p:cNvPr id="4" name="図 3"/>
          <p:cNvPicPr>
            <a:picLocks noChangeAspect="1"/>
          </p:cNvPicPr>
          <p:nvPr/>
        </p:nvPicPr>
        <p:blipFill>
          <a:blip r:embed="rId3" cstate="print">
            <a:extLst>
              <a:ext uri="{BEBA8EAE-BF5A-486C-A8C5-ECC9F3942E4B}">
                <a14:imgProps xmlns:a14="http://schemas.microsoft.com/office/drawing/2010/main">
                  <a14:imgLayer r:embed="rId4">
                    <a14:imgEffect>
                      <a14:backgroundRemoval t="0" b="99594" l="332" r="99336">
                        <a14:foregroundMark x1="26578" y1="19270" x2="42193" y2="50913"/>
                        <a14:foregroundMark x1="32558" y1="32252" x2="93688" y2="23732"/>
                        <a14:foregroundMark x1="53156" y1="9331" x2="56478" y2="28803"/>
                        <a14:foregroundMark x1="64120" y1="35700" x2="86711" y2="47667"/>
                        <a14:foregroundMark x1="75748" y1="37728" x2="79070" y2="12576"/>
                        <a14:foregroundMark x1="76412" y1="34280" x2="87375" y2="33671"/>
                        <a14:foregroundMark x1="54153" y1="54361" x2="70764" y2="36511"/>
                        <a14:foregroundMark x1="42525" y1="72819" x2="55482" y2="84381"/>
                        <a14:foregroundMark x1="25581" y1="92698" x2="40199" y2="91481"/>
                      </a14:backgroundRemoval>
                    </a14:imgEffect>
                  </a14:imgLayer>
                </a14:imgProps>
              </a:ext>
            </a:extLst>
          </a:blip>
          <a:stretch>
            <a:fillRect/>
          </a:stretch>
        </p:blipFill>
        <p:spPr>
          <a:xfrm>
            <a:off x="277420" y="4437541"/>
            <a:ext cx="1287468" cy="2108709"/>
          </a:xfrm>
          <a:prstGeom prst="rect">
            <a:avLst/>
          </a:prstGeom>
        </p:spPr>
      </p:pic>
      <p:pic>
        <p:nvPicPr>
          <p:cNvPr id="5" name="図 4"/>
          <p:cNvPicPr>
            <a:picLocks noChangeAspect="1"/>
          </p:cNvPicPr>
          <p:nvPr/>
        </p:nvPicPr>
        <p:blipFill>
          <a:blip r:embed="rId5" cstate="print">
            <a:extLst>
              <a:ext uri="{BEBA8EAE-BF5A-486C-A8C5-ECC9F3942E4B}">
                <a14:imgProps xmlns:a14="http://schemas.microsoft.com/office/drawing/2010/main">
                  <a14:imgLayer r:embed="rId6">
                    <a14:imgEffect>
                      <a14:backgroundRemoval t="416" b="100000" l="0" r="100000">
                        <a14:foregroundMark x1="29340" y1="45530" x2="68704" y2="37422"/>
                        <a14:foregroundMark x1="28606" y1="32640" x2="47677" y2="19543"/>
                        <a14:foregroundMark x1="27628" y1="39501" x2="38875" y2="35967"/>
                        <a14:foregroundMark x1="63570" y1="66112" x2="68704" y2="63410"/>
                        <a14:foregroundMark x1="59658" y1="76507" x2="62836" y2="70894"/>
                        <a14:foregroundMark x1="6112" y1="44075" x2="13692" y2="46778"/>
                        <a14:foregroundMark x1="15403" y1="51143" x2="28606" y2="54678"/>
                        <a14:foregroundMark x1="24205" y1="22661" x2="45966" y2="18919"/>
                      </a14:backgroundRemoval>
                    </a14:imgEffect>
                  </a14:imgLayer>
                </a14:imgProps>
              </a:ext>
            </a:extLst>
          </a:blip>
          <a:stretch>
            <a:fillRect/>
          </a:stretch>
        </p:blipFill>
        <p:spPr>
          <a:xfrm>
            <a:off x="9882430" y="4503596"/>
            <a:ext cx="1735735" cy="2041293"/>
          </a:xfrm>
          <a:prstGeom prst="rect">
            <a:avLst/>
          </a:prstGeom>
        </p:spPr>
      </p:pic>
    </p:spTree>
    <p:extLst>
      <p:ext uri="{BB962C8B-B14F-4D97-AF65-F5344CB8AC3E}">
        <p14:creationId xmlns:p14="http://schemas.microsoft.com/office/powerpoint/2010/main" val="79764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BEBA8EAE-BF5A-486C-A8C5-ECC9F3942E4B}">
                <a14:imgProps xmlns:a14="http://schemas.microsoft.com/office/drawing/2010/main">
                  <a14:imgLayer r:embed="rId4">
                    <a14:imgEffect>
                      <a14:backgroundRemoval t="0" b="99594" l="332" r="99336">
                        <a14:foregroundMark x1="26578" y1="19270" x2="42193" y2="50913"/>
                        <a14:foregroundMark x1="32558" y1="32252" x2="93688" y2="23732"/>
                        <a14:foregroundMark x1="53156" y1="9331" x2="56478" y2="28803"/>
                        <a14:foregroundMark x1="64120" y1="35700" x2="86711" y2="47667"/>
                        <a14:foregroundMark x1="75748" y1="37728" x2="79070" y2="12576"/>
                        <a14:foregroundMark x1="76412" y1="34280" x2="87375" y2="33671"/>
                        <a14:foregroundMark x1="54153" y1="54361" x2="70764" y2="36511"/>
                        <a14:foregroundMark x1="42525" y1="72819" x2="55482" y2="84381"/>
                        <a14:foregroundMark x1="25581" y1="92698" x2="40199" y2="91481"/>
                      </a14:backgroundRemoval>
                    </a14:imgEffect>
                  </a14:imgLayer>
                </a14:imgProps>
              </a:ext>
            </a:extLst>
          </a:blip>
          <a:stretch>
            <a:fillRect/>
          </a:stretch>
        </p:blipFill>
        <p:spPr>
          <a:xfrm>
            <a:off x="277420" y="4437541"/>
            <a:ext cx="1287468" cy="2108709"/>
          </a:xfrm>
          <a:prstGeom prst="rect">
            <a:avLst/>
          </a:prstGeom>
        </p:spPr>
      </p:pic>
      <p:pic>
        <p:nvPicPr>
          <p:cNvPr id="3" name="図 2"/>
          <p:cNvPicPr>
            <a:picLocks noChangeAspect="1"/>
          </p:cNvPicPr>
          <p:nvPr/>
        </p:nvPicPr>
        <p:blipFill>
          <a:blip r:embed="rId5" cstate="print">
            <a:extLst>
              <a:ext uri="{BEBA8EAE-BF5A-486C-A8C5-ECC9F3942E4B}">
                <a14:imgProps xmlns:a14="http://schemas.microsoft.com/office/drawing/2010/main">
                  <a14:imgLayer r:embed="rId6">
                    <a14:imgEffect>
                      <a14:backgroundRemoval t="416" b="100000" l="0" r="100000">
                        <a14:foregroundMark x1="29340" y1="45530" x2="68704" y2="37422"/>
                        <a14:foregroundMark x1="28606" y1="32640" x2="47677" y2="19543"/>
                        <a14:foregroundMark x1="27628" y1="39501" x2="38875" y2="35967"/>
                        <a14:foregroundMark x1="63570" y1="66112" x2="68704" y2="63410"/>
                        <a14:foregroundMark x1="59658" y1="76507" x2="62836" y2="70894"/>
                        <a14:foregroundMark x1="6112" y1="44075" x2="13692" y2="46778"/>
                        <a14:foregroundMark x1="15403" y1="51143" x2="28606" y2="54678"/>
                        <a14:foregroundMark x1="24205" y1="22661" x2="45966" y2="18919"/>
                      </a14:backgroundRemoval>
                    </a14:imgEffect>
                  </a14:imgLayer>
                </a14:imgProps>
              </a:ext>
            </a:extLst>
          </a:blip>
          <a:stretch>
            <a:fillRect/>
          </a:stretch>
        </p:blipFill>
        <p:spPr>
          <a:xfrm>
            <a:off x="9882430" y="4503596"/>
            <a:ext cx="1735735" cy="2041293"/>
          </a:xfrm>
          <a:prstGeom prst="rect">
            <a:avLst/>
          </a:prstGeom>
        </p:spPr>
      </p:pic>
      <p:sp>
        <p:nvSpPr>
          <p:cNvPr id="4" name="正方形/長方形 3"/>
          <p:cNvSpPr/>
          <p:nvPr/>
        </p:nvSpPr>
        <p:spPr>
          <a:xfrm>
            <a:off x="1670256" y="1593789"/>
            <a:ext cx="8525266" cy="4524316"/>
          </a:xfrm>
          <a:prstGeom prst="rect">
            <a:avLst/>
          </a:prstGeom>
        </p:spPr>
        <p:txBody>
          <a:bodyPr wrap="square">
            <a:spAutoFit/>
          </a:bodyPr>
          <a:lstStyle/>
          <a:p>
            <a:pPr algn="ctr">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＜場面＞</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パートで疲れて帰ってきて、食事の支度を始めたところ、パートナーが「あー、疲れた。これがあるから頑張れるんだ」と言いながら、一人で晩酌を始める。</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a:defRPr/>
            </a:pP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a:defRPr/>
            </a:pP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この場面でほめ言葉を使ってみましょう</a:t>
            </a:r>
          </a:p>
        </p:txBody>
      </p:sp>
      <p:sp>
        <p:nvSpPr>
          <p:cNvPr id="5" name="タイトル 1"/>
          <p:cNvSpPr txBox="1">
            <a:spLocks/>
          </p:cNvSpPr>
          <p:nvPr/>
        </p:nvSpPr>
        <p:spPr>
          <a:xfrm>
            <a:off x="1130903" y="513540"/>
            <a:ext cx="9910557" cy="1200416"/>
          </a:xfrm>
          <a:prstGeom prst="rect">
            <a:avLst/>
          </a:prstGeom>
        </p:spPr>
        <p:txBody>
          <a:bodyPr rtlCol="0">
            <a:normAutofit fontScale="97500"/>
          </a:bodyPr>
          <a:lst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pPr algn="ct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グループにわかれてやってみましょう</a:t>
            </a:r>
            <a:endPar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Tree>
    <p:extLst>
      <p:ext uri="{BB962C8B-B14F-4D97-AF65-F5344CB8AC3E}">
        <p14:creationId xmlns:p14="http://schemas.microsoft.com/office/powerpoint/2010/main" val="546000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70256" y="1593789"/>
            <a:ext cx="8525266" cy="4524316"/>
          </a:xfrm>
          <a:prstGeom prst="rect">
            <a:avLst/>
          </a:prstGeom>
        </p:spPr>
        <p:txBody>
          <a:bodyPr wrap="square">
            <a:spAutoFit/>
          </a:bodyPr>
          <a:lstStyle/>
          <a:p>
            <a:pPr algn="ctr">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＜場面＞</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a:defRPr/>
            </a:pP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a:defRPr/>
            </a:pP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a:defRPr/>
            </a:pP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a:defRPr/>
            </a:pP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a:defRPr/>
            </a:pP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a:defRPr/>
            </a:pP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a:defRPr/>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この場面でほめ言葉を使ってみましょう</a:t>
            </a:r>
          </a:p>
        </p:txBody>
      </p:sp>
      <p:sp>
        <p:nvSpPr>
          <p:cNvPr id="5" name="タイトル 1"/>
          <p:cNvSpPr txBox="1">
            <a:spLocks/>
          </p:cNvSpPr>
          <p:nvPr/>
        </p:nvSpPr>
        <p:spPr>
          <a:xfrm>
            <a:off x="1130903" y="513540"/>
            <a:ext cx="9910557" cy="1200416"/>
          </a:xfrm>
          <a:prstGeom prst="rect">
            <a:avLst/>
          </a:prstGeom>
        </p:spPr>
        <p:txBody>
          <a:bodyPr rtlCol="0">
            <a:normAutofit fontScale="97500"/>
          </a:bodyPr>
          <a:lst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pPr algn="ct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グループにわかれてやってみましょう</a:t>
            </a:r>
            <a:endPar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2603905"/>
            <a:ext cx="3698875" cy="3253969"/>
          </a:xfrm>
          <a:prstGeom prst="rect">
            <a:avLst/>
          </a:prstGeom>
          <a:noFill/>
          <a:ln>
            <a:noFill/>
          </a:ln>
        </p:spPr>
      </p:pic>
      <p:sp>
        <p:nvSpPr>
          <p:cNvPr id="9" name="円形吹き出し 8"/>
          <p:cNvSpPr/>
          <p:nvPr/>
        </p:nvSpPr>
        <p:spPr>
          <a:xfrm>
            <a:off x="244834" y="1453452"/>
            <a:ext cx="3848376" cy="2240789"/>
          </a:xfrm>
          <a:prstGeom prst="wedgeEllipseCallout">
            <a:avLst>
              <a:gd name="adj1" fmla="val 51778"/>
              <a:gd name="adj2" fmla="val 37145"/>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これがあるからがんばれるんだ</a:t>
            </a:r>
          </a:p>
        </p:txBody>
      </p:sp>
      <p:pic>
        <p:nvPicPr>
          <p:cNvPr id="10" name="図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246" y="2478518"/>
            <a:ext cx="1016936" cy="1402147"/>
          </a:xfrm>
          <a:prstGeom prst="rect">
            <a:avLst/>
          </a:prstGeom>
          <a:noFill/>
          <a:ln>
            <a:noFill/>
          </a:ln>
        </p:spPr>
      </p:pic>
      <p:pic>
        <p:nvPicPr>
          <p:cNvPr id="11" name="図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9681" y="2141931"/>
            <a:ext cx="1751774" cy="1564686"/>
          </a:xfrm>
          <a:prstGeom prst="rect">
            <a:avLst/>
          </a:prstGeom>
          <a:noFill/>
          <a:ln>
            <a:noFill/>
          </a:ln>
        </p:spPr>
      </p:pic>
      <p:pic>
        <p:nvPicPr>
          <p:cNvPr id="7" name="図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1165" y="2454237"/>
            <a:ext cx="1978025" cy="1978342"/>
          </a:xfrm>
          <a:prstGeom prst="rect">
            <a:avLst/>
          </a:prstGeom>
          <a:noFill/>
          <a:ln>
            <a:noFill/>
          </a:ln>
        </p:spPr>
      </p:pic>
    </p:spTree>
    <p:extLst>
      <p:ext uri="{BB962C8B-B14F-4D97-AF65-F5344CB8AC3E}">
        <p14:creationId xmlns:p14="http://schemas.microsoft.com/office/powerpoint/2010/main" val="2617896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ホームワーク</a:t>
            </a:r>
          </a:p>
        </p:txBody>
      </p:sp>
      <p:sp>
        <p:nvSpPr>
          <p:cNvPr id="3" name="コンテンツ プレースホルダー 2"/>
          <p:cNvSpPr>
            <a:spLocks noGrp="1"/>
          </p:cNvSpPr>
          <p:nvPr>
            <p:ph idx="1"/>
          </p:nvPr>
        </p:nvSpPr>
        <p:spPr>
          <a:xfrm>
            <a:off x="2175647" y="2023483"/>
            <a:ext cx="9372600" cy="4114800"/>
          </a:xfrm>
        </p:spPr>
        <p:txBody>
          <a:bodyPr rtlCol="0">
            <a:normAutofit fontScale="85000" lnSpcReduction="20000"/>
          </a:bodyPr>
          <a:lstStyle/>
          <a:p>
            <a:pPr marL="45720" indent="0">
              <a:buNone/>
              <a:defRPr/>
            </a:pPr>
            <a:r>
              <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①</a:t>
            </a:r>
            <a:r>
              <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1</a:t>
            </a: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日</a:t>
            </a:r>
            <a:r>
              <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1</a:t>
            </a: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回ほめること</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45720" indent="0">
              <a:buNone/>
              <a:defRPr/>
            </a:pPr>
            <a:endParaRPr lang="en-US" altLang="ja-JP" sz="35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45720" indent="0">
              <a:buNone/>
              <a:defRPr/>
            </a:pPr>
            <a:endParaRPr lang="en-US" altLang="ja-JP" sz="35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45720" indent="0">
              <a:buNone/>
              <a:defRPr/>
            </a:pPr>
            <a:r>
              <a:rPr lang="en-US" altLang="ja-JP" sz="4000" dirty="0">
                <a:solidFill>
                  <a:srgbClr val="000000"/>
                </a:solidFill>
                <a:latin typeface="HG丸ｺﾞｼｯｸM-PRO" panose="020F0600000000000000" pitchFamily="50" charset="-128"/>
                <a:ea typeface="HG丸ｺﾞｼｯｸM-PRO" panose="020F0600000000000000" pitchFamily="50" charset="-128"/>
                <a:cs typeface="ヒラギノ丸ゴ Pro W4"/>
              </a:rPr>
              <a:t>②</a:t>
            </a:r>
            <a:r>
              <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AUDIT</a:t>
            </a: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をつけてくる</a:t>
            </a:r>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（自分と</a:t>
            </a:r>
            <a:r>
              <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 </a:t>
            </a:r>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パートナー）</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45720" indent="0">
              <a:buNone/>
              <a:defRPr/>
            </a:pP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None/>
              <a:defRPr/>
            </a:pPr>
            <a:r>
              <a:rPr lang="ja-JP" altLang="en-US" sz="3900" dirty="0">
                <a:solidFill>
                  <a:srgbClr val="000000"/>
                </a:solidFill>
                <a:latin typeface="HG丸ｺﾞｼｯｸM-PRO" panose="020F0600000000000000" pitchFamily="50" charset="-128"/>
                <a:ea typeface="HG丸ｺﾞｼｯｸM-PRO" panose="020F0600000000000000" pitchFamily="50" charset="-128"/>
                <a:cs typeface="ヒラギノ丸ゴ Pro W4"/>
              </a:rPr>
              <a:t>　次回言ってみた自分のほめことばを　　　　</a:t>
            </a:r>
            <a:endParaRPr lang="en-US" altLang="ja-JP" sz="39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None/>
              <a:defRPr/>
            </a:pPr>
            <a:r>
              <a:rPr lang="ja-JP" altLang="en-US" sz="3900" dirty="0">
                <a:solidFill>
                  <a:srgbClr val="000000"/>
                </a:solidFill>
                <a:latin typeface="HG丸ｺﾞｼｯｸM-PRO" panose="020F0600000000000000" pitchFamily="50" charset="-128"/>
                <a:ea typeface="HG丸ｺﾞｼｯｸM-PRO" panose="020F0600000000000000" pitchFamily="50" charset="-128"/>
                <a:cs typeface="ヒラギノ丸ゴ Pro W4"/>
              </a:rPr>
              <a:t>　教えていただきます</a:t>
            </a:r>
            <a:r>
              <a:rPr lang="en-US" altLang="ja-JP" sz="3900" dirty="0">
                <a:solidFill>
                  <a:srgbClr val="000000"/>
                </a:solidFill>
                <a:latin typeface="HG丸ｺﾞｼｯｸM-PRO" panose="020F0600000000000000" pitchFamily="50" charset="-128"/>
                <a:ea typeface="HG丸ｺﾞｼｯｸM-PRO" panose="020F0600000000000000" pitchFamily="50" charset="-128"/>
                <a:cs typeface="ヒラギノ丸ゴ Pro W4"/>
              </a:rPr>
              <a:t>❤︎</a:t>
            </a:r>
          </a:p>
          <a:p>
            <a:pPr marL="45720" indent="0" rtl="0">
              <a:buNone/>
            </a:pPr>
            <a:endParaRPr lang="ja-JP" altLang="en-US" dirty="0">
              <a:solidFill>
                <a:srgbClr val="000000"/>
              </a:solidFill>
              <a:latin typeface="ヒラギノ丸ゴ Pro W4"/>
              <a:ea typeface="ヒラギノ丸ゴ Pro W4"/>
              <a:cs typeface="ヒラギノ丸ゴ Pro W4"/>
              <a:sym typeface="ＭＳ Ｐゴシック" panose="020B0600070205080204" pitchFamily="50" charset="-128"/>
            </a:endParaRPr>
          </a:p>
        </p:txBody>
      </p:sp>
      <p:sp>
        <p:nvSpPr>
          <p:cNvPr id="4" name="角丸四角形 3"/>
          <p:cNvSpPr/>
          <p:nvPr/>
        </p:nvSpPr>
        <p:spPr>
          <a:xfrm>
            <a:off x="2674303" y="2622076"/>
            <a:ext cx="9084627" cy="880534"/>
          </a:xfrm>
          <a:prstGeom prst="round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200" dirty="0">
                <a:solidFill>
                  <a:srgbClr val="000000"/>
                </a:solidFill>
                <a:latin typeface="HG丸ｺﾞｼｯｸM-PRO"/>
                <a:ea typeface="HG丸ｺﾞｼｯｸM-PRO"/>
                <a:cs typeface="HG丸ｺﾞｼｯｸM-PRO"/>
              </a:rPr>
              <a:t>私が使う褒め言葉は　　　　　　　　　　です</a:t>
            </a:r>
          </a:p>
        </p:txBody>
      </p:sp>
      <p:sp>
        <p:nvSpPr>
          <p:cNvPr id="5" name="正方形/長方形 4">
            <a:extLst>
              <a:ext uri="{FF2B5EF4-FFF2-40B4-BE49-F238E27FC236}">
                <a16:creationId xmlns:a16="http://schemas.microsoft.com/office/drawing/2014/main" id="{A21DEDCD-B0CB-4EA6-AD9F-2D57F8D7017F}"/>
              </a:ext>
            </a:extLst>
          </p:cNvPr>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p.16</a:t>
            </a:r>
          </a:p>
        </p:txBody>
      </p:sp>
    </p:spTree>
    <p:extLst>
      <p:ext uri="{BB962C8B-B14F-4D97-AF65-F5344CB8AC3E}">
        <p14:creationId xmlns:p14="http://schemas.microsoft.com/office/powerpoint/2010/main" val="20570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en-US" altLang="ja-JP"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DASH</a:t>
            </a: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プログラムへようこそ！</a:t>
            </a:r>
            <a:endPar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3" name="コンテンツ プレースホルダー 2"/>
          <p:cNvSpPr>
            <a:spLocks noGrp="1"/>
          </p:cNvSpPr>
          <p:nvPr>
            <p:ph idx="1"/>
          </p:nvPr>
        </p:nvSpPr>
        <p:spPr>
          <a:xfrm>
            <a:off x="2208212" y="1600200"/>
            <a:ext cx="9770427" cy="4606290"/>
          </a:xfrm>
        </p:spPr>
        <p:txBody>
          <a:bodyPr rtlCol="0">
            <a:normAutofit fontScale="92500" lnSpcReduction="10000"/>
          </a:bodyPr>
          <a:lstStyle/>
          <a:p>
            <a:pPr marL="45720" indent="0" rtl="0">
              <a:buNone/>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お約束</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marL="45720" indent="0" rtl="0">
              <a:buNone/>
            </a:pPr>
            <a:r>
              <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①</a:t>
            </a: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ここの話はここだけで　　　　　　　　　　　</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marL="45720" indent="0" rtl="0">
              <a:buNone/>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他の場所では話さないようにしましょう</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marL="45720" indent="0">
              <a:buNone/>
            </a:pPr>
            <a:r>
              <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②</a:t>
            </a: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無理せず出来そうなことから　　　　　　</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45720" indent="0">
              <a:buNone/>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　始めていきましょう</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45720" indent="0">
              <a:buNone/>
            </a:pPr>
            <a:r>
              <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③</a:t>
            </a: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この場を使って練習し　　　　　　　　　　　　　</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a:p>
            <a:pPr marL="45720" indent="0">
              <a:buNone/>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　ご家庭でもやってみましょう</a:t>
            </a:r>
          </a:p>
        </p:txBody>
      </p:sp>
      <p:sp>
        <p:nvSpPr>
          <p:cNvPr id="4" name="正方形/長方形 3"/>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p.5</a:t>
            </a:r>
          </a:p>
        </p:txBody>
      </p:sp>
    </p:spTree>
    <p:extLst>
      <p:ext uri="{BB962C8B-B14F-4D97-AF65-F5344CB8AC3E}">
        <p14:creationId xmlns:p14="http://schemas.microsoft.com/office/powerpoint/2010/main" val="2083928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en-US" altLang="ja-JP"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AUDIT</a:t>
            </a:r>
            <a:endParaRPr lang="en-US" altLang="ja-JP" sz="20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6B0EA7C2-77B6-4CB2-B183-609FB187436C}"/>
              </a:ext>
            </a:extLst>
          </p:cNvPr>
          <p:cNvSpPr txBox="1"/>
          <p:nvPr/>
        </p:nvSpPr>
        <p:spPr>
          <a:xfrm>
            <a:off x="676777" y="2151727"/>
            <a:ext cx="11929869" cy="2554545"/>
          </a:xfrm>
          <a:prstGeom prst="rect">
            <a:avLst/>
          </a:prstGeom>
          <a:noFill/>
        </p:spPr>
        <p:txBody>
          <a:bodyPr wrap="none" rtlCol="0">
            <a:spAutoFit/>
          </a:bodyPr>
          <a:lstStyle/>
          <a:p>
            <a:r>
              <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AUDIT</a:t>
            </a:r>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とは、</a:t>
            </a:r>
            <a:r>
              <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Alcohol</a:t>
            </a:r>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 </a:t>
            </a:r>
            <a:r>
              <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Use</a:t>
            </a:r>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 </a:t>
            </a:r>
            <a:r>
              <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Disorders</a:t>
            </a:r>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 </a:t>
            </a:r>
            <a:r>
              <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Identification</a:t>
            </a:r>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 </a:t>
            </a:r>
            <a:r>
              <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Test</a:t>
            </a:r>
          </a:p>
          <a:p>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の頭文字をとったものです。</a:t>
            </a:r>
            <a:endPar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r>
              <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WHO</a:t>
            </a:r>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中心に作成された飲酒問題のスクリーニングテストです。</a:t>
            </a:r>
            <a:endPar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テキストの</a:t>
            </a:r>
            <a:r>
              <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17</a:t>
            </a:r>
            <a:r>
              <a:rPr lang="ja-JP" altLang="en-US" sz="3200" dirty="0">
                <a:solidFill>
                  <a:srgbClr val="000000"/>
                </a:solidFill>
                <a:latin typeface="HG丸ｺﾞｼｯｸM-PRO" panose="020F0600000000000000" pitchFamily="50" charset="-128"/>
                <a:ea typeface="HG丸ｺﾞｼｯｸM-PRO" panose="020F0600000000000000" pitchFamily="50" charset="-128"/>
                <a:cs typeface="ヒラギノ丸ゴ Pro W4"/>
              </a:rPr>
              <a:t>ページをご覧ください。</a:t>
            </a:r>
            <a:endParaRPr lang="en-US" altLang="ja-JP" sz="32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endParaRPr kumimoji="1" lang="ja-JP" altLang="en-US" sz="3200" dirty="0">
              <a:solidFill>
                <a:srgbClr val="000000"/>
              </a:solidFill>
            </a:endParaRPr>
          </a:p>
        </p:txBody>
      </p:sp>
    </p:spTree>
    <p:extLst>
      <p:ext uri="{BB962C8B-B14F-4D97-AF65-F5344CB8AC3E}">
        <p14:creationId xmlns:p14="http://schemas.microsoft.com/office/powerpoint/2010/main" val="1550482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次回の予定</a:t>
            </a:r>
            <a:endParaRPr lang="en-US" altLang="ja-JP" dirty="0">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3" name="コンテンツ プレースホルダー 2"/>
          <p:cNvSpPr>
            <a:spLocks noGrp="1"/>
          </p:cNvSpPr>
          <p:nvPr>
            <p:ph idx="1"/>
          </p:nvPr>
        </p:nvSpPr>
        <p:spPr/>
        <p:txBody>
          <a:bodyPr rtlCol="0">
            <a:normAutofit/>
          </a:bodyPr>
          <a:lstStyle/>
          <a:p>
            <a:pPr marL="45720" indent="0">
              <a:buNone/>
            </a:pP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お疲れ様でした</a:t>
            </a:r>
            <a:endParaRPr lang="en-US" altLang="ja-JP" sz="4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None/>
            </a:pP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None/>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ご参加ありがとうございました</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None/>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初めての</a:t>
            </a:r>
            <a:r>
              <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DASH</a:t>
            </a: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プログラムは　いかがでしたか？</a:t>
            </a:r>
            <a:endParaRPr lang="en-US" altLang="ja-JP" sz="36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marL="0" indent="0">
              <a:buNone/>
            </a:pPr>
            <a:r>
              <a:rPr lang="ja-JP" altLang="en-US" sz="3600" dirty="0">
                <a:solidFill>
                  <a:srgbClr val="000000"/>
                </a:solidFill>
                <a:latin typeface="HG丸ｺﾞｼｯｸM-PRO" panose="020F0600000000000000" pitchFamily="50" charset="-128"/>
                <a:ea typeface="HG丸ｺﾞｼｯｸM-PRO" panose="020F0600000000000000" pitchFamily="50" charset="-128"/>
                <a:cs typeface="ヒラギノ丸ゴ Pro W4"/>
              </a:rPr>
              <a:t>ぜひ感想をお聞かせください</a:t>
            </a:r>
          </a:p>
          <a:p>
            <a:pPr marL="45720" indent="0">
              <a:buNone/>
            </a:pPr>
            <a:endParaRPr lang="ja-JP" altLang="en-US" sz="4400" dirty="0">
              <a:solidFill>
                <a:srgbClr val="000000"/>
              </a:solidFill>
              <a:latin typeface="ヒラギノ丸ゴ Pro W4"/>
              <a:ea typeface="ヒラギノ丸ゴ Pro W4"/>
              <a:cs typeface="ヒラギノ丸ゴ Pro W4"/>
              <a:sym typeface="ＭＳ Ｐゴシック" panose="020B0600070205080204" pitchFamily="50" charset="-128"/>
            </a:endParaRPr>
          </a:p>
        </p:txBody>
      </p:sp>
      <p:sp>
        <p:nvSpPr>
          <p:cNvPr id="4" name="テキスト プレースホルダー 3"/>
          <p:cNvSpPr>
            <a:spLocks noGrp="1"/>
          </p:cNvSpPr>
          <p:nvPr>
            <p:ph type="body" sz="half" idx="2"/>
          </p:nvPr>
        </p:nvSpPr>
        <p:spPr/>
        <p:txBody>
          <a:bodyPr rtlCol="0">
            <a:normAutofit/>
          </a:bodyPr>
          <a:lstStyle/>
          <a:p>
            <a:pPr rtl="0"/>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月　日</a:t>
            </a:r>
          </a:p>
        </p:txBody>
      </p:sp>
    </p:spTree>
    <p:extLst>
      <p:ext uri="{BB962C8B-B14F-4D97-AF65-F5344CB8AC3E}">
        <p14:creationId xmlns:p14="http://schemas.microsoft.com/office/powerpoint/2010/main" val="127733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r>
              <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rPr>
              <a:t>このプログラムの目的</a:t>
            </a:r>
          </a:p>
        </p:txBody>
      </p:sp>
      <p:sp>
        <p:nvSpPr>
          <p:cNvPr id="3" name="コンテンツ プレースホルダー 2"/>
          <p:cNvSpPr>
            <a:spLocks noGrp="1"/>
          </p:cNvSpPr>
          <p:nvPr>
            <p:ph idx="1"/>
          </p:nvPr>
        </p:nvSpPr>
        <p:spPr>
          <a:xfrm>
            <a:off x="2175647" y="2023483"/>
            <a:ext cx="9372600" cy="4114800"/>
          </a:xfrm>
        </p:spPr>
        <p:txBody>
          <a:bodyPr rtlCol="0"/>
          <a:lstStyle/>
          <a:p>
            <a:pPr marL="0" indent="0">
              <a:buNone/>
            </a:pPr>
            <a:r>
              <a:rPr lang="ja-JP" altLang="en-US" sz="3600" dirty="0">
                <a:solidFill>
                  <a:srgbClr val="000000"/>
                </a:solidFill>
                <a:latin typeface="HG丸ｺﾞｼｯｸM-PRO"/>
                <a:ea typeface="HG丸ｺﾞｼｯｸM-PRO"/>
                <a:cs typeface="HG丸ｺﾞｼｯｸM-PRO"/>
              </a:rPr>
              <a:t>①自分とパートナーの危ない生活習慣・行動</a:t>
            </a:r>
            <a:endParaRPr lang="en-US" altLang="ja-JP" sz="3600" dirty="0">
              <a:solidFill>
                <a:srgbClr val="000000"/>
              </a:solidFill>
              <a:latin typeface="HG丸ｺﾞｼｯｸM-PRO"/>
              <a:ea typeface="HG丸ｺﾞｼｯｸM-PRO"/>
              <a:cs typeface="HG丸ｺﾞｼｯｸM-PRO"/>
            </a:endParaRPr>
          </a:p>
          <a:p>
            <a:pPr marL="0" indent="0">
              <a:buNone/>
            </a:pPr>
            <a:r>
              <a:rPr lang="ja-JP" altLang="en-US" sz="3600" dirty="0">
                <a:solidFill>
                  <a:srgbClr val="000000"/>
                </a:solidFill>
                <a:latin typeface="HG丸ｺﾞｼｯｸM-PRO"/>
                <a:ea typeface="HG丸ｺﾞｼｯｸM-PRO"/>
                <a:cs typeface="HG丸ｺﾞｼｯｸM-PRO"/>
              </a:rPr>
              <a:t>　を改善し健康的な生活を取り戻してもらう</a:t>
            </a:r>
            <a:endParaRPr lang="en-US" altLang="ja-JP" sz="3600" dirty="0">
              <a:solidFill>
                <a:srgbClr val="000000"/>
              </a:solidFill>
              <a:latin typeface="HG丸ｺﾞｼｯｸM-PRO"/>
              <a:ea typeface="HG丸ｺﾞｼｯｸM-PRO"/>
              <a:cs typeface="HG丸ｺﾞｼｯｸM-PRO"/>
            </a:endParaRPr>
          </a:p>
          <a:p>
            <a:pPr marL="0" indent="0">
              <a:buNone/>
            </a:pPr>
            <a:r>
              <a:rPr lang="ja-JP" altLang="en-US" sz="3600" dirty="0">
                <a:solidFill>
                  <a:srgbClr val="000000"/>
                </a:solidFill>
                <a:latin typeface="HG丸ｺﾞｼｯｸM-PRO"/>
                <a:ea typeface="HG丸ｺﾞｼｯｸM-PRO"/>
                <a:cs typeface="HG丸ｺﾞｼｯｸM-PRO"/>
              </a:rPr>
              <a:t>②家族団らんの時間を増やし家族の生活を</a:t>
            </a:r>
            <a:endParaRPr lang="en-US" altLang="ja-JP" sz="3600" dirty="0">
              <a:solidFill>
                <a:srgbClr val="000000"/>
              </a:solidFill>
              <a:latin typeface="HG丸ｺﾞｼｯｸM-PRO"/>
              <a:ea typeface="HG丸ｺﾞｼｯｸM-PRO"/>
              <a:cs typeface="HG丸ｺﾞｼｯｸM-PRO"/>
            </a:endParaRPr>
          </a:p>
          <a:p>
            <a:pPr marL="0" indent="0">
              <a:buNone/>
            </a:pPr>
            <a:r>
              <a:rPr lang="ja-JP" altLang="en-US" sz="3600" dirty="0">
                <a:solidFill>
                  <a:srgbClr val="000000"/>
                </a:solidFill>
                <a:latin typeface="HG丸ｺﾞｼｯｸM-PRO"/>
                <a:ea typeface="HG丸ｺﾞｼｯｸM-PRO"/>
                <a:cs typeface="HG丸ｺﾞｼｯｸM-PRO"/>
              </a:rPr>
              <a:t>　豊かにする</a:t>
            </a:r>
            <a:endParaRPr lang="en-US" altLang="ja-JP" sz="3600" dirty="0">
              <a:solidFill>
                <a:srgbClr val="000000"/>
              </a:solidFill>
              <a:latin typeface="HG丸ｺﾞｼｯｸM-PRO"/>
              <a:ea typeface="HG丸ｺﾞｼｯｸM-PRO"/>
              <a:cs typeface="HG丸ｺﾞｼｯｸM-PRO"/>
            </a:endParaRPr>
          </a:p>
          <a:p>
            <a:pPr marL="0" indent="0">
              <a:buNone/>
            </a:pPr>
            <a:r>
              <a:rPr lang="ja-JP" altLang="en-US" sz="3600" dirty="0">
                <a:solidFill>
                  <a:srgbClr val="000000"/>
                </a:solidFill>
                <a:latin typeface="HG丸ｺﾞｼｯｸM-PRO"/>
                <a:ea typeface="HG丸ｺﾞｼｯｸM-PRO"/>
                <a:cs typeface="HG丸ｺﾞｼｯｸM-PRO"/>
              </a:rPr>
              <a:t>③パートナーにずっと元気に働いてもらう</a:t>
            </a:r>
            <a:endParaRPr lang="en-US" altLang="ja-JP" sz="3600" dirty="0">
              <a:solidFill>
                <a:srgbClr val="000000"/>
              </a:solidFill>
              <a:latin typeface="HG丸ｺﾞｼｯｸM-PRO"/>
              <a:ea typeface="HG丸ｺﾞｼｯｸM-PRO"/>
              <a:cs typeface="HG丸ｺﾞｼｯｸM-PRO"/>
            </a:endParaRPr>
          </a:p>
        </p:txBody>
      </p:sp>
      <p:sp>
        <p:nvSpPr>
          <p:cNvPr id="4" name="正方形/長方形 3"/>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p.6</a:t>
            </a:r>
          </a:p>
        </p:txBody>
      </p:sp>
    </p:spTree>
    <p:extLst>
      <p:ext uri="{BB962C8B-B14F-4D97-AF65-F5344CB8AC3E}">
        <p14:creationId xmlns:p14="http://schemas.microsoft.com/office/powerpoint/2010/main" val="3342787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6563" y="280609"/>
            <a:ext cx="9372600" cy="1200416"/>
          </a:xfrm>
        </p:spPr>
        <p:txBody>
          <a:bodyPr>
            <a:normAutofit/>
          </a:bodyPr>
          <a:lstStyle/>
          <a:p>
            <a:pPr eaLnBrk="1" hangingPunct="1"/>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目次</a:t>
            </a:r>
          </a:p>
        </p:txBody>
      </p:sp>
      <p:sp>
        <p:nvSpPr>
          <p:cNvPr id="2" name="角丸四角形 1"/>
          <p:cNvSpPr/>
          <p:nvPr/>
        </p:nvSpPr>
        <p:spPr>
          <a:xfrm>
            <a:off x="2377338" y="269561"/>
            <a:ext cx="9035520" cy="142302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①お酒と健康の危ない関係（</a:t>
            </a: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1</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②</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家族団らんに役立つコミュニケーション（</a:t>
            </a: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1</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③</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グループワーク</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p:txBody>
      </p:sp>
      <p:sp>
        <p:nvSpPr>
          <p:cNvPr id="5" name="角丸四角形 4"/>
          <p:cNvSpPr/>
          <p:nvPr/>
        </p:nvSpPr>
        <p:spPr>
          <a:xfrm>
            <a:off x="2393622" y="1892439"/>
            <a:ext cx="9013518" cy="20924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①</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お酒と健康の危ない関係（</a:t>
            </a: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2</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lvl="0">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②</a:t>
            </a:r>
            <a:r>
              <a:rPr lang="ja-JP" altLang="en-US" sz="2800" dirty="0">
                <a:solidFill>
                  <a:srgbClr val="000000"/>
                </a:solidFill>
                <a:latin typeface="HG丸ｺﾞｼｯｸM-PRO"/>
                <a:ea typeface="HG丸ｺﾞｼｯｸM-PRO"/>
                <a:cs typeface="HG丸ｺﾞｼｯｸM-PRO"/>
                <a:sym typeface="ＭＳ Ｐゴシック" panose="020B0600070205080204" pitchFamily="50" charset="-128"/>
              </a:rPr>
              <a:t>お酒の良い面・悪い面</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lvl="0">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③</a:t>
            </a:r>
            <a:r>
              <a:rPr lang="ja-JP" altLang="en-US" sz="2800" dirty="0">
                <a:solidFill>
                  <a:srgbClr val="000000"/>
                </a:solidFill>
                <a:latin typeface="HG丸ｺﾞｼｯｸM-PRO"/>
                <a:ea typeface="HG丸ｺﾞｼｯｸM-PRO"/>
                <a:cs typeface="HG丸ｺﾞｼｯｸM-PRO"/>
              </a:rPr>
              <a:t>具体的で できそうな目標を立てよう</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④</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家族団らんに役立つコミュニケーション（</a:t>
            </a: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2</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⑤</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グループワーク</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p:txBody>
      </p:sp>
      <p:sp>
        <p:nvSpPr>
          <p:cNvPr id="7" name="角丸四角形 6"/>
          <p:cNvSpPr/>
          <p:nvPr/>
        </p:nvSpPr>
        <p:spPr>
          <a:xfrm>
            <a:off x="2501954" y="4184691"/>
            <a:ext cx="9037025" cy="25475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①</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お酒と健康の危ない関係（</a:t>
            </a: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3</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②</a:t>
            </a: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目標達成できたかな？</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lvl="0">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③</a:t>
            </a: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パートナーに関して目標と行動を考えよう</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a:p>
            <a:pPr lvl="0">
              <a:defRPr/>
            </a:pPr>
            <a:r>
              <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④</a:t>
            </a:r>
            <a:r>
              <a:rPr lang="ja-JP" altLang="en-US" sz="2800" dirty="0">
                <a:solidFill>
                  <a:srgbClr val="000000"/>
                </a:solidFill>
                <a:latin typeface="HG丸ｺﾞｼｯｸM-PRO"/>
                <a:ea typeface="HG丸ｺﾞｼｯｸM-PRO"/>
                <a:cs typeface="HG丸ｺﾞｼｯｸM-PRO"/>
              </a:rPr>
              <a:t>パートナー関して私が協力できる行動を考えよう</a:t>
            </a:r>
            <a:endParaRPr lang="en-US" altLang="ja-JP" sz="2800" dirty="0">
              <a:solidFill>
                <a:srgbClr val="000000"/>
              </a:solidFill>
              <a:latin typeface="HG丸ｺﾞｼｯｸM-PRO"/>
              <a:ea typeface="HG丸ｺﾞｼｯｸM-PRO"/>
              <a:cs typeface="HG丸ｺﾞｼｯｸM-PRO"/>
            </a:endParaRPr>
          </a:p>
          <a:p>
            <a:pPr lvl="0">
              <a:defRPr/>
            </a:pPr>
            <a:r>
              <a:rPr lang="ja-JP" altLang="en-US" sz="2800" dirty="0">
                <a:solidFill>
                  <a:srgbClr val="000000"/>
                </a:solidFill>
                <a:latin typeface="HG丸ｺﾞｼｯｸM-PRO"/>
                <a:ea typeface="HG丸ｺﾞｼｯｸM-PRO"/>
                <a:cs typeface="HG丸ｺﾞｼｯｸM-PRO"/>
              </a:rPr>
              <a:t>⑤ごほうびをあげよう</a:t>
            </a:r>
            <a:endParaRPr lang="en-US" altLang="ja-JP" sz="2800" dirty="0">
              <a:solidFill>
                <a:srgbClr val="000000"/>
              </a:solidFill>
              <a:latin typeface="HG丸ｺﾞｼｯｸM-PRO"/>
              <a:ea typeface="HG丸ｺﾞｼｯｸM-PRO"/>
              <a:cs typeface="HG丸ｺﾞｼｯｸM-PRO"/>
            </a:endParaRPr>
          </a:p>
          <a:p>
            <a:pPr lvl="0">
              <a:defRPr/>
            </a:pP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rPr>
              <a:t>⑥グループワーク</a:t>
            </a:r>
            <a:endParaRPr kumimoji="0"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ヒラギノ丸ゴ Pro W4"/>
            </a:endParaRPr>
          </a:p>
        </p:txBody>
      </p:sp>
    </p:spTree>
    <p:extLst>
      <p:ext uri="{BB962C8B-B14F-4D97-AF65-F5344CB8AC3E}">
        <p14:creationId xmlns:p14="http://schemas.microsoft.com/office/powerpoint/2010/main" val="25856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sz="5400" dirty="0">
                <a:solidFill>
                  <a:srgbClr val="000000"/>
                </a:solidFill>
                <a:latin typeface="HG丸ｺﾞｼｯｸM-PRO" panose="020F0600000000000000" pitchFamily="50" charset="-128"/>
                <a:ea typeface="HG丸ｺﾞｼｯｸM-PRO" panose="020F0600000000000000" pitchFamily="50" charset="-128"/>
                <a:cs typeface="ヒラギノ丸ゴ Pro W4"/>
              </a:rPr>
              <a:t>お酒と健康の</a:t>
            </a:r>
            <a:br>
              <a:rPr lang="en-US" altLang="ja-JP" sz="54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r>
              <a:rPr lang="ja-JP" altLang="ja-JP" sz="5400" dirty="0">
                <a:solidFill>
                  <a:srgbClr val="000000"/>
                </a:solidFill>
                <a:latin typeface="HG丸ｺﾞｼｯｸM-PRO" panose="020F0600000000000000" pitchFamily="50" charset="-128"/>
                <a:ea typeface="HG丸ｺﾞｼｯｸM-PRO" panose="020F0600000000000000" pitchFamily="50" charset="-128"/>
                <a:cs typeface="ヒラギノ丸ゴ Pro W4"/>
              </a:rPr>
              <a:t>　</a:t>
            </a:r>
            <a:r>
              <a:rPr lang="ja-JP" altLang="en-US" sz="5400" dirty="0">
                <a:solidFill>
                  <a:srgbClr val="000000"/>
                </a:solidFill>
                <a:latin typeface="HG丸ｺﾞｼｯｸM-PRO" panose="020F0600000000000000" pitchFamily="50" charset="-128"/>
                <a:ea typeface="HG丸ｺﾞｼｯｸM-PRO" panose="020F0600000000000000" pitchFamily="50" charset="-128"/>
                <a:cs typeface="ヒラギノ丸ゴ Pro W4"/>
              </a:rPr>
              <a:t>　　　危ない関係</a:t>
            </a:r>
            <a:br>
              <a:rPr lang="en-US" altLang="ja-JP" sz="54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endParaRPr lang="ja-JP" altLang="en-US"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3" name="正方形/長方形 2"/>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a:t>
            </a:r>
            <a:r>
              <a:rPr kumimoji="1" lang="ja-JP" altLang="en-US" sz="2800" b="1" dirty="0">
                <a:solidFill>
                  <a:schemeClr val="tx1"/>
                </a:solidFill>
                <a:latin typeface="HG丸ｺﾞｼｯｸM-PRO" panose="020F0600000000000000" pitchFamily="50" charset="-128"/>
                <a:ea typeface="HG丸ｺﾞｼｯｸM-PRO" panose="020F0600000000000000" pitchFamily="50" charset="-128"/>
              </a:rPr>
              <a:t>８</a:t>
            </a:r>
            <a:endParaRPr kumimoji="1" lang="en-US" altLang="ja-JP" sz="280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2913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sz="5400" dirty="0">
                <a:solidFill>
                  <a:srgbClr val="000000"/>
                </a:solidFill>
                <a:latin typeface="HG丸ｺﾞｼｯｸM-PRO" panose="020F0600000000000000" pitchFamily="50" charset="-128"/>
                <a:ea typeface="HG丸ｺﾞｼｯｸM-PRO" panose="020F0600000000000000" pitchFamily="50" charset="-128"/>
                <a:cs typeface="ヒラギノ丸ゴ Pro W4"/>
              </a:rPr>
              <a:t>家族団らんに役立つコミュニケーション</a:t>
            </a:r>
            <a:br>
              <a:rPr lang="en-US" altLang="ja-JP" sz="54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endParaRPr lang="ja-JP" altLang="en-US"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4" name="テキスト プレースホルダー 3"/>
          <p:cNvSpPr>
            <a:spLocks noGrp="1"/>
          </p:cNvSpPr>
          <p:nvPr>
            <p:ph type="body" idx="1"/>
          </p:nvPr>
        </p:nvSpPr>
        <p:spPr/>
        <p:txBody>
          <a:bodyPr/>
          <a:lstStyle/>
          <a:p>
            <a:endParaRPr kumimoji="1" lang="ja-JP" altLang="en-US"/>
          </a:p>
        </p:txBody>
      </p:sp>
      <p:sp>
        <p:nvSpPr>
          <p:cNvPr id="5" name="正方形/長方形 4"/>
          <p:cNvSpPr/>
          <p:nvPr/>
        </p:nvSpPr>
        <p:spPr>
          <a:xfrm>
            <a:off x="0" y="126075"/>
            <a:ext cx="1337734" cy="778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x-non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2800" b="1" dirty="0">
                <a:solidFill>
                  <a:schemeClr val="tx1"/>
                </a:solidFill>
                <a:latin typeface="HG丸ｺﾞｼｯｸM-PRO" panose="020F0600000000000000" pitchFamily="50" charset="-128"/>
                <a:ea typeface="HG丸ｺﾞｼｯｸM-PRO" panose="020F0600000000000000" pitchFamily="50" charset="-128"/>
              </a:rPr>
              <a:t>p.10</a:t>
            </a:r>
          </a:p>
        </p:txBody>
      </p:sp>
    </p:spTree>
    <p:extLst>
      <p:ext uri="{BB962C8B-B14F-4D97-AF65-F5344CB8AC3E}">
        <p14:creationId xmlns:p14="http://schemas.microsoft.com/office/powerpoint/2010/main" val="264169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29671" y="304800"/>
            <a:ext cx="9372600" cy="1200416"/>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pPr algn="ct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今日も家でパートナーが</a:t>
            </a:r>
            <a:br>
              <a:rPr lang="en-US" altLang="ja-JP"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焼酎を飲んでほろ酔いです</a:t>
            </a:r>
            <a:endPar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3" name="円形吹き出し 2"/>
          <p:cNvSpPr/>
          <p:nvPr/>
        </p:nvSpPr>
        <p:spPr>
          <a:xfrm>
            <a:off x="1461475" y="1687319"/>
            <a:ext cx="9516980" cy="1200259"/>
          </a:xfrm>
          <a:prstGeom prst="wedgeEllipseCallout">
            <a:avLst>
              <a:gd name="adj1" fmla="val 39679"/>
              <a:gd name="adj2" fmla="val 69746"/>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また飲んでるの</a:t>
            </a:r>
            <a:r>
              <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a:t>
            </a:r>
          </a:p>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休肝日作るって言ったでしょ</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ackgroundRemoval t="0" b="99594" l="332" r="99336">
                        <a14:foregroundMark x1="26578" y1="19270" x2="42193" y2="50913"/>
                        <a14:foregroundMark x1="32558" y1="32252" x2="93688" y2="23732"/>
                        <a14:foregroundMark x1="53156" y1="9331" x2="56478" y2="28803"/>
                        <a14:foregroundMark x1="64120" y1="35700" x2="86711" y2="47667"/>
                        <a14:foregroundMark x1="75748" y1="37728" x2="79070" y2="12576"/>
                        <a14:foregroundMark x1="76412" y1="34280" x2="87375" y2="33671"/>
                        <a14:foregroundMark x1="54153" y1="54361" x2="70764" y2="36511"/>
                        <a14:foregroundMark x1="42525" y1="72819" x2="55482" y2="84381"/>
                        <a14:foregroundMark x1="25581" y1="92698" x2="40199" y2="91481"/>
                      </a14:backgroundRemoval>
                    </a14:imgEffect>
                  </a14:imgLayer>
                </a14:imgProps>
              </a:ext>
            </a:extLst>
          </a:blip>
          <a:stretch>
            <a:fillRect/>
          </a:stretch>
        </p:blipFill>
        <p:spPr>
          <a:xfrm>
            <a:off x="312217" y="4611491"/>
            <a:ext cx="1287468" cy="2108709"/>
          </a:xfrm>
          <a:prstGeom prst="rect">
            <a:avLst/>
          </a:prstGeom>
        </p:spPr>
      </p:pic>
      <p:pic>
        <p:nvPicPr>
          <p:cNvPr id="7" name="図 6"/>
          <p:cNvPicPr>
            <a:picLocks noChangeAspect="1"/>
          </p:cNvPicPr>
          <p:nvPr/>
        </p:nvPicPr>
        <p:blipFill>
          <a:blip r:embed="rId5" cstate="print">
            <a:extLst>
              <a:ext uri="{BEBA8EAE-BF5A-486C-A8C5-ECC9F3942E4B}">
                <a14:imgProps xmlns:a14="http://schemas.microsoft.com/office/drawing/2010/main">
                  <a14:imgLayer r:embed="rId6">
                    <a14:imgEffect>
                      <a14:backgroundRemoval t="416" b="100000" l="0" r="100000">
                        <a14:foregroundMark x1="29340" y1="45530" x2="68704" y2="37422"/>
                        <a14:foregroundMark x1="28606" y1="32640" x2="47677" y2="19543"/>
                        <a14:foregroundMark x1="27628" y1="39501" x2="38875" y2="35967"/>
                        <a14:foregroundMark x1="63570" y1="66112" x2="68704" y2="63410"/>
                        <a14:foregroundMark x1="59658" y1="76507" x2="62836" y2="70894"/>
                        <a14:foregroundMark x1="6112" y1="44075" x2="13692" y2="46778"/>
                        <a14:foregroundMark x1="15403" y1="51143" x2="28606" y2="54678"/>
                        <a14:foregroundMark x1="24205" y1="22661" x2="45966" y2="18919"/>
                      </a14:backgroundRemoval>
                    </a14:imgEffect>
                  </a14:imgLayer>
                </a14:imgProps>
              </a:ext>
            </a:extLst>
          </a:blip>
          <a:stretch>
            <a:fillRect/>
          </a:stretch>
        </p:blipFill>
        <p:spPr>
          <a:xfrm>
            <a:off x="10282596" y="4816707"/>
            <a:ext cx="1735735" cy="2041293"/>
          </a:xfrm>
          <a:prstGeom prst="rect">
            <a:avLst/>
          </a:prstGeom>
        </p:spPr>
      </p:pic>
    </p:spTree>
    <p:extLst>
      <p:ext uri="{BB962C8B-B14F-4D97-AF65-F5344CB8AC3E}">
        <p14:creationId xmlns:p14="http://schemas.microsoft.com/office/powerpoint/2010/main" val="67964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29671" y="304800"/>
            <a:ext cx="9372600" cy="1200416"/>
          </a:xfrm>
          <a:prstGeom prst="rect">
            <a:avLst/>
          </a:prstGeom>
        </p:spPr>
        <p:txBody>
          <a:bodyPr rtlCol="0">
            <a:normAutofit fontScale="97500" lnSpcReduction="10000"/>
          </a:bodyPr>
          <a:lstStyle>
            <a:lvl1pPr algn="l" defTabSz="914400" rtl="0" eaLnBrk="1" latinLnBrk="0" hangingPunct="1">
              <a:lnSpc>
                <a:spcPct val="90000"/>
              </a:lnSpc>
              <a:spcBef>
                <a:spcPct val="0"/>
              </a:spcBef>
              <a:buNone/>
              <a:defRPr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pPr algn="ct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今日も家でパートナーが</a:t>
            </a:r>
            <a:br>
              <a:rPr lang="en-US" altLang="ja-JP"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br>
            <a:r>
              <a:rPr lang="ja-JP" altLang="en-US" sz="4400" dirty="0">
                <a:solidFill>
                  <a:srgbClr val="000000"/>
                </a:solidFill>
                <a:latin typeface="HG丸ｺﾞｼｯｸM-PRO" panose="020F0600000000000000" pitchFamily="50" charset="-128"/>
                <a:ea typeface="HG丸ｺﾞｼｯｸM-PRO" panose="020F0600000000000000" pitchFamily="50" charset="-128"/>
                <a:cs typeface="ヒラギノ丸ゴ Pro W4"/>
              </a:rPr>
              <a:t>焼酎を飲んでほろ酔いです</a:t>
            </a:r>
            <a:endParaRPr lang="ja-JP" altLang="en-US" sz="4400" b="1" dirty="0">
              <a:solidFill>
                <a:srgbClr val="000000"/>
              </a:solidFill>
              <a:latin typeface="HG丸ｺﾞｼｯｸM-PRO" panose="020F0600000000000000" pitchFamily="50" charset="-128"/>
              <a:ea typeface="HG丸ｺﾞｼｯｸM-PRO" panose="020F0600000000000000" pitchFamily="50" charset="-128"/>
              <a:cs typeface="ヒラギノ丸ゴ Pro W4"/>
              <a:sym typeface="ＭＳ Ｐゴシック" panose="020B0600070205080204" pitchFamily="50" charset="-128"/>
            </a:endParaRPr>
          </a:p>
        </p:txBody>
      </p:sp>
      <p:sp>
        <p:nvSpPr>
          <p:cNvPr id="3" name="円形吹き出し 2"/>
          <p:cNvSpPr/>
          <p:nvPr/>
        </p:nvSpPr>
        <p:spPr>
          <a:xfrm>
            <a:off x="1461475" y="1687319"/>
            <a:ext cx="9516980" cy="1200259"/>
          </a:xfrm>
          <a:prstGeom prst="wedgeEllipseCallout">
            <a:avLst>
              <a:gd name="adj1" fmla="val 39679"/>
              <a:gd name="adj2" fmla="val 69746"/>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また飲んでるの</a:t>
            </a:r>
            <a:r>
              <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a:t>
            </a:r>
          </a:p>
          <a:p>
            <a:pPr algn="ctr"/>
            <a:r>
              <a:rPr lang="ja-JP" altLang="en-US" sz="2800" dirty="0">
                <a:solidFill>
                  <a:srgbClr val="000000"/>
                </a:solidFill>
                <a:latin typeface="HG丸ｺﾞｼｯｸM-PRO" panose="020F0600000000000000" pitchFamily="50" charset="-128"/>
                <a:ea typeface="HG丸ｺﾞｼｯｸM-PRO" panose="020F0600000000000000" pitchFamily="50" charset="-128"/>
                <a:cs typeface="ヒラギノ丸ゴ Pro W4"/>
              </a:rPr>
              <a:t>休肝日作るって言ったでしょ</a:t>
            </a:r>
            <a:endParaRPr lang="en-US" altLang="ja-JP" sz="28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sp>
        <p:nvSpPr>
          <p:cNvPr id="4" name="円形吹き出し 3"/>
          <p:cNvSpPr/>
          <p:nvPr/>
        </p:nvSpPr>
        <p:spPr>
          <a:xfrm>
            <a:off x="1461475" y="3026739"/>
            <a:ext cx="9447386" cy="1252443"/>
          </a:xfrm>
          <a:prstGeom prst="wedgeEllipseCallout">
            <a:avLst>
              <a:gd name="adj1" fmla="val -38881"/>
              <a:gd name="adj2" fmla="val 56945"/>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a:solidFill>
                  <a:srgbClr val="000000"/>
                </a:solidFill>
                <a:latin typeface="HG丸ｺﾞｼｯｸM-PRO" panose="020F0600000000000000" pitchFamily="50" charset="-128"/>
                <a:ea typeface="HG丸ｺﾞｼｯｸM-PRO" panose="020F0600000000000000" pitchFamily="50" charset="-128"/>
                <a:cs typeface="ヒラギノ丸ゴ Pro W4"/>
              </a:rPr>
              <a:t>今日は忙しかったんだよ。晩酌が楽しみなんだ。</a:t>
            </a:r>
            <a:endParaRPr lang="en-US" altLang="ja-JP" sz="2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a:p>
            <a:pPr algn="ctr"/>
            <a:r>
              <a:rPr lang="ja-JP" altLang="en-US" sz="2400" dirty="0">
                <a:solidFill>
                  <a:srgbClr val="000000"/>
                </a:solidFill>
                <a:latin typeface="HG丸ｺﾞｼｯｸM-PRO" panose="020F0600000000000000" pitchFamily="50" charset="-128"/>
                <a:ea typeface="HG丸ｺﾞｼｯｸM-PRO" panose="020F0600000000000000" pitchFamily="50" charset="-128"/>
                <a:cs typeface="ヒラギノ丸ゴ Pro W4"/>
              </a:rPr>
              <a:t>明日休肝日にするからいいじゃないか</a:t>
            </a:r>
            <a:endParaRPr kumimoji="1" lang="ja-JP" altLang="en-US" sz="2400" dirty="0">
              <a:solidFill>
                <a:srgbClr val="000000"/>
              </a:solidFill>
              <a:latin typeface="HG丸ｺﾞｼｯｸM-PRO" panose="020F0600000000000000" pitchFamily="50" charset="-128"/>
              <a:ea typeface="HG丸ｺﾞｼｯｸM-PRO" panose="020F0600000000000000" pitchFamily="50" charset="-128"/>
              <a:cs typeface="ヒラギノ丸ゴ Pro W4"/>
            </a:endParaRPr>
          </a:p>
        </p:txBody>
      </p:sp>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ackgroundRemoval t="0" b="99594" l="332" r="99336">
                        <a14:foregroundMark x1="26578" y1="19270" x2="42193" y2="50913"/>
                        <a14:foregroundMark x1="32558" y1="32252" x2="93688" y2="23732"/>
                        <a14:foregroundMark x1="53156" y1="9331" x2="56478" y2="28803"/>
                        <a14:foregroundMark x1="64120" y1="35700" x2="86711" y2="47667"/>
                        <a14:foregroundMark x1="75748" y1="37728" x2="79070" y2="12576"/>
                        <a14:foregroundMark x1="76412" y1="34280" x2="87375" y2="33671"/>
                        <a14:foregroundMark x1="54153" y1="54361" x2="70764" y2="36511"/>
                        <a14:foregroundMark x1="42525" y1="72819" x2="55482" y2="84381"/>
                        <a14:foregroundMark x1="25581" y1="92698" x2="40199" y2="91481"/>
                      </a14:backgroundRemoval>
                    </a14:imgEffect>
                  </a14:imgLayer>
                </a14:imgProps>
              </a:ext>
            </a:extLst>
          </a:blip>
          <a:stretch>
            <a:fillRect/>
          </a:stretch>
        </p:blipFill>
        <p:spPr>
          <a:xfrm>
            <a:off x="312217" y="4611491"/>
            <a:ext cx="1287468" cy="2108709"/>
          </a:xfrm>
          <a:prstGeom prst="rect">
            <a:avLst/>
          </a:prstGeom>
        </p:spPr>
      </p:pic>
      <p:pic>
        <p:nvPicPr>
          <p:cNvPr id="7" name="図 6"/>
          <p:cNvPicPr>
            <a:picLocks noChangeAspect="1"/>
          </p:cNvPicPr>
          <p:nvPr/>
        </p:nvPicPr>
        <p:blipFill>
          <a:blip r:embed="rId5" cstate="print">
            <a:extLst>
              <a:ext uri="{BEBA8EAE-BF5A-486C-A8C5-ECC9F3942E4B}">
                <a14:imgProps xmlns:a14="http://schemas.microsoft.com/office/drawing/2010/main">
                  <a14:imgLayer r:embed="rId6">
                    <a14:imgEffect>
                      <a14:backgroundRemoval t="416" b="100000" l="0" r="100000">
                        <a14:foregroundMark x1="29340" y1="45530" x2="68704" y2="37422"/>
                        <a14:foregroundMark x1="28606" y1="32640" x2="47677" y2="19543"/>
                        <a14:foregroundMark x1="27628" y1="39501" x2="38875" y2="35967"/>
                        <a14:foregroundMark x1="63570" y1="66112" x2="68704" y2="63410"/>
                        <a14:foregroundMark x1="59658" y1="76507" x2="62836" y2="70894"/>
                        <a14:foregroundMark x1="6112" y1="44075" x2="13692" y2="46778"/>
                        <a14:foregroundMark x1="15403" y1="51143" x2="28606" y2="54678"/>
                        <a14:foregroundMark x1="24205" y1="22661" x2="45966" y2="18919"/>
                      </a14:backgroundRemoval>
                    </a14:imgEffect>
                  </a14:imgLayer>
                </a14:imgProps>
              </a:ext>
            </a:extLst>
          </a:blip>
          <a:stretch>
            <a:fillRect/>
          </a:stretch>
        </p:blipFill>
        <p:spPr>
          <a:xfrm>
            <a:off x="10282596" y="4816707"/>
            <a:ext cx="1735735" cy="2041293"/>
          </a:xfrm>
          <a:prstGeom prst="rect">
            <a:avLst/>
          </a:prstGeom>
        </p:spPr>
      </p:pic>
    </p:spTree>
    <p:extLst>
      <p:ext uri="{BB962C8B-B14F-4D97-AF65-F5344CB8AC3E}">
        <p14:creationId xmlns:p14="http://schemas.microsoft.com/office/powerpoint/2010/main" val="926107203"/>
      </p:ext>
    </p:extLst>
  </p:cSld>
  <p:clrMapOvr>
    <a:masterClrMapping/>
  </p:clrMapOvr>
</p:sld>
</file>

<file path=ppt/theme/theme1.xml><?xml version="1.0" encoding="utf-8"?>
<a:theme xmlns:a="http://schemas.openxmlformats.org/drawingml/2006/main" name="遊ぶ子供 (16 x 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51_TF03461883_TF03461883.potx" id="{B9A611CE-A707-4A47-ACBF-DA1406354271}" vid="{5E675B78-CE71-4DD8-8118-334EF443E5E1}"/>
    </a:ext>
  </a:extLst>
</a:theme>
</file>

<file path=ppt/theme/theme2.xml><?xml version="1.0" encoding="utf-8"?>
<a:theme xmlns:a="http://schemas.openxmlformats.org/drawingml/2006/main" name="Office テーマ">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3664</TotalTime>
  <Words>3608</Words>
  <Application>Microsoft Office PowerPoint</Application>
  <PresentationFormat>ワイド画面</PresentationFormat>
  <Paragraphs>386</Paragraphs>
  <Slides>31</Slides>
  <Notes>31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31</vt:i4>
      </vt:variant>
    </vt:vector>
  </HeadingPairs>
  <TitlesOfParts>
    <vt:vector size="42" baseType="lpstr">
      <vt:lpstr>AR P丸ゴシック体M</vt:lpstr>
      <vt:lpstr>HG丸ｺﾞｼｯｸM-PRO</vt:lpstr>
      <vt:lpstr>ＭＳ Ｐゴシック</vt:lpstr>
      <vt:lpstr>ヒラギノ丸ゴ Pro W4</vt:lpstr>
      <vt:lpstr>メイリオ</vt:lpstr>
      <vt:lpstr>Arial</vt:lpstr>
      <vt:lpstr>Calibri</vt:lpstr>
      <vt:lpstr>Century</vt:lpstr>
      <vt:lpstr>Euphemia</vt:lpstr>
      <vt:lpstr>Wingdings</vt:lpstr>
      <vt:lpstr>遊ぶ子供 (16 x 9)</vt:lpstr>
      <vt:lpstr>D 大事な人の 　 A 危ない 　　S 生活習慣 　　　　H 変容 　　　　　プログラム</vt:lpstr>
      <vt:lpstr>不満がいっぱい！</vt:lpstr>
      <vt:lpstr>DASHプログラムへようこそ！</vt:lpstr>
      <vt:lpstr>このプログラムの目的</vt:lpstr>
      <vt:lpstr>目次</vt:lpstr>
      <vt:lpstr>お酒と健康の 　　　　危ない関係 </vt:lpstr>
      <vt:lpstr>家族団らんに役立つコミュニケーション </vt:lpstr>
      <vt:lpstr>PowerPoint プレゼンテーション</vt:lpstr>
      <vt:lpstr>PowerPoint プレゼンテーション</vt:lpstr>
      <vt:lpstr>PowerPoint プレゼンテーション</vt:lpstr>
      <vt:lpstr>悪循環が起こる過程</vt:lpstr>
      <vt:lpstr>PowerPoint プレゼンテーション</vt:lpstr>
      <vt:lpstr>失敗の原因</vt:lpstr>
      <vt:lpstr>成功の秘訣</vt:lpstr>
      <vt:lpstr>簡単だけど とても効果がある方法 </vt:lpstr>
      <vt:lpstr>「ほめる」</vt:lpstr>
      <vt:lpstr>上手なほめ言葉</vt:lpstr>
      <vt:lpstr>いろいろな「ほめ言葉」</vt:lpstr>
      <vt:lpstr>パートナーの良いところ</vt:lpstr>
      <vt:lpstr>ほめる練習をしてみましょう！</vt:lpstr>
      <vt:lpstr>PowerPoint プレゼンテーション</vt:lpstr>
      <vt:lpstr>PowerPoint プレゼンテーション</vt:lpstr>
      <vt:lpstr>PowerPoint プレゼンテーション</vt:lpstr>
      <vt:lpstr>PowerPoint プレゼンテーション</vt:lpstr>
      <vt:lpstr>グループにわかれてやってみましょう </vt:lpstr>
      <vt:lpstr>PowerPoint プレゼンテーション</vt:lpstr>
      <vt:lpstr>PowerPoint プレゼンテーション</vt:lpstr>
      <vt:lpstr>PowerPoint プレゼンテーション</vt:lpstr>
      <vt:lpstr>ホームワーク</vt:lpstr>
      <vt:lpstr>AUDIT</vt:lpstr>
      <vt:lpstr>次回の予定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dc:creator>心理室</dc:creator>
  <cp:lastModifiedBy>杠 岳文</cp:lastModifiedBy>
  <cp:revision>118</cp:revision>
  <cp:lastPrinted>2019-11-20T00:25:02Z</cp:lastPrinted>
  <dcterms:created xsi:type="dcterms:W3CDTF">2016-09-01T19:42:29Z</dcterms:created>
  <dcterms:modified xsi:type="dcterms:W3CDTF">2020-03-15T08:45:38Z</dcterms:modified>
</cp:coreProperties>
</file>